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83" r:id="rId3"/>
    <p:sldId id="279" r:id="rId4"/>
    <p:sldId id="281" r:id="rId5"/>
    <p:sldId id="278" r:id="rId6"/>
    <p:sldId id="285" r:id="rId7"/>
    <p:sldId id="286" r:id="rId8"/>
    <p:sldId id="287" r:id="rId9"/>
    <p:sldId id="260" r:id="rId10"/>
    <p:sldId id="291"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1" initials="u" lastIdx="10" clrIdx="0"/>
  <p:cmAuthor id="1" name="Xristina" initials="X" lastIdx="1" clrIdx="1"/>
  <p:cmAuthor id="2" name="VeraV" initials="V"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7C67CF-DCF7-4A53-B0A1-581348F4F669}" type="datetimeFigureOut">
              <a:rPr lang="el-GR" smtClean="0"/>
              <a:pPr/>
              <a:t>1/6/2023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FF42-712F-4187-89A0-4B90ADD960E3}" type="slidenum">
              <a:rPr lang="el-GR" smtClean="0"/>
              <a:pPr/>
              <a:t>‹#›</a:t>
            </a:fld>
            <a:endParaRPr lang="el-GR"/>
          </a:p>
        </p:txBody>
      </p:sp>
    </p:spTree>
    <p:extLst>
      <p:ext uri="{BB962C8B-B14F-4D97-AF65-F5344CB8AC3E}">
        <p14:creationId xmlns:p14="http://schemas.microsoft.com/office/powerpoint/2010/main" val="350862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0C52D09C-6068-4578-8819-F45C23D041CF}" type="datetime1">
              <a:rPr lang="en-US" smtClean="0"/>
              <a:pPr/>
              <a:t>6/1/2023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EE995-3572-4B9C-AFD9-30D5C4B2CF96}" type="datetime1">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934D69-53D1-4A63-B2D8-EB54721619ED}" type="datetime1">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7A1C695-9148-42D7-A6FC-CDB591958E2E}" type="datetime1">
              <a:rPr lang="en-US" smtClean="0"/>
              <a:pPr/>
              <a:t>6/1/2023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A1AFF542-7282-48A3-8B5E-CF8DD84CB9BD}" type="datetime1">
              <a:rPr lang="en-US" smtClean="0"/>
              <a:pPr/>
              <a:t>6/1/2023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F4F974CD-40D6-4394-BC38-B58ADF9C27BE}" type="datetime1">
              <a:rPr lang="en-US" smtClean="0"/>
              <a:pPr/>
              <a:t>6/1/2023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6A038741-2C60-475B-908F-168D1146914D}" type="datetime1">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9584B1B1-7B86-412C-84B7-29D5135320DA}" type="datetime1">
              <a:rPr lang="en-US" smtClean="0"/>
              <a:pPr/>
              <a:t>6/1/2023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A70D1E-C68E-4EDA-9961-EA50612E6173}" type="datetime1">
              <a:rPr lang="en-US" smtClean="0"/>
              <a:pPr/>
              <a:t>6/1/2023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2E17799-78BC-4FEB-96AA-B2AEFAA39EBA}" type="datetime1">
              <a:rPr lang="en-US" smtClean="0"/>
              <a:pPr/>
              <a:t>6/1/2023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DE2E68B3-DBC1-4EC1-BB7C-1354ABD0ED0F}" type="datetime1">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4000"/>
            <a:lum/>
          </a:blip>
          <a:srcRect/>
          <a:stretch>
            <a:fillRect t="-57000" b="-57000"/>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A59EFA9-433C-42BD-9F02-D63FA6AF5E24}" type="datetime1">
              <a:rPr lang="en-US" smtClean="0"/>
              <a:pPr/>
              <a:t>6/1/2023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forms.gle/sbfHuDDqvsRWbbZR6" TargetMode="Externa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mailto:contact@dpa.gr"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mailto:eepf@eepf.gr" TargetMode="External"/><Relationship Id="rId5" Type="http://schemas.openxmlformats.org/officeDocument/2006/relationships/image" Target="../media/image4.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
          <p:cNvPicPr>
            <a:picLocks noChangeAspect="1" noChangeArrowheads="1"/>
          </p:cNvPicPr>
          <p:nvPr/>
        </p:nvPicPr>
        <p:blipFill>
          <a:blip r:embed="rId2" cstate="print"/>
          <a:srcRect/>
          <a:stretch>
            <a:fillRect/>
          </a:stretch>
        </p:blipFill>
        <p:spPr bwMode="auto">
          <a:xfrm>
            <a:off x="4191000" y="152400"/>
            <a:ext cx="409575" cy="409575"/>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B6F15528-21DE-4FAA-801E-634DDDAF4B2B}" type="slidenum">
              <a:rPr lang="en-US" smtClean="0"/>
              <a:pPr/>
              <a:t>1</a:t>
            </a:fld>
            <a:endParaRPr lang="en-US"/>
          </a:p>
        </p:txBody>
      </p:sp>
      <p:grpSp>
        <p:nvGrpSpPr>
          <p:cNvPr id="13" name="Group 12"/>
          <p:cNvGrpSpPr/>
          <p:nvPr/>
        </p:nvGrpSpPr>
        <p:grpSpPr>
          <a:xfrm>
            <a:off x="1143000" y="0"/>
            <a:ext cx="6858000" cy="1119188"/>
            <a:chOff x="1295400" y="0"/>
            <a:chExt cx="6858000" cy="1119188"/>
          </a:xfrm>
        </p:grpSpPr>
        <p:pic>
          <p:nvPicPr>
            <p:cNvPr id="8" name="Picture 7" descr="λογότυπο της Ελληνικής Εταιρίας Προστασίας της Φύσης"/>
            <p:cNvPicPr>
              <a:picLocks noChangeAspect="1" noChangeArrowheads="1"/>
            </p:cNvPicPr>
            <p:nvPr/>
          </p:nvPicPr>
          <p:blipFill>
            <a:blip r:embed="rId3"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9" name="Picture 9" descr="fee-logo"/>
            <p:cNvPicPr>
              <a:picLocks noChangeAspect="1" noChangeArrowheads="1"/>
            </p:cNvPicPr>
            <p:nvPr/>
          </p:nvPicPr>
          <p:blipFill>
            <a:blip r:embed="rId4" cstate="print"/>
            <a:srcRect/>
            <a:stretch>
              <a:fillRect/>
            </a:stretch>
          </p:blipFill>
          <p:spPr bwMode="auto">
            <a:xfrm>
              <a:off x="7620000" y="152400"/>
              <a:ext cx="533400" cy="966788"/>
            </a:xfrm>
            <a:prstGeom prst="rect">
              <a:avLst/>
            </a:prstGeom>
            <a:noFill/>
            <a:ln w="9525">
              <a:noFill/>
              <a:miter lim="800000"/>
              <a:headEnd/>
              <a:tailEnd/>
            </a:ln>
          </p:spPr>
        </p:pic>
        <p:pic>
          <p:nvPicPr>
            <p:cNvPr id="10" name="Picture 9" descr="Οικολογικά Σχολεία - Eco-Schools"/>
            <p:cNvPicPr>
              <a:picLocks noChangeAspect="1" noChangeArrowheads="1"/>
            </p:cNvPicPr>
            <p:nvPr/>
          </p:nvPicPr>
          <p:blipFill>
            <a:blip r:embed="rId5"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2"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sp>
        <p:nvSpPr>
          <p:cNvPr id="14" name="13 - TextBox"/>
          <p:cNvSpPr txBox="1"/>
          <p:nvPr/>
        </p:nvSpPr>
        <p:spPr>
          <a:xfrm>
            <a:off x="926736" y="1556792"/>
            <a:ext cx="7290527" cy="4955203"/>
          </a:xfrm>
          <a:prstGeom prst="rect">
            <a:avLst/>
          </a:prstGeom>
          <a:noFill/>
        </p:spPr>
        <p:txBody>
          <a:bodyPr wrap="square" rtlCol="0">
            <a:spAutoFit/>
          </a:bodyPr>
          <a:lstStyle/>
          <a:p>
            <a:pPr algn="ctr"/>
            <a:r>
              <a:rPr lang="el-GR" sz="3200" b="1" dirty="0">
                <a:solidFill>
                  <a:schemeClr val="bg1"/>
                </a:solidFill>
                <a:latin typeface="Calibri" pitchFamily="34" charset="0"/>
                <a:cs typeface="Calibri" pitchFamily="34" charset="0"/>
              </a:rPr>
              <a:t>ΦΟΡΜΑ ΑΠΟΛΟΓΙΣΜΟΥ ΔΡΑΣΕΩΝ </a:t>
            </a:r>
          </a:p>
          <a:p>
            <a:pPr algn="ctr">
              <a:lnSpc>
                <a:spcPct val="150000"/>
              </a:lnSpc>
            </a:pPr>
            <a:r>
              <a:rPr lang="el-GR" sz="3200" b="1" dirty="0">
                <a:solidFill>
                  <a:schemeClr val="bg1"/>
                </a:solidFill>
                <a:latin typeface="Calibri" pitchFamily="34" charset="0"/>
                <a:cs typeface="Calibri" pitchFamily="34" charset="0"/>
              </a:rPr>
              <a:t>ΣΧΟΛΙΚΟ ΕΤΟΣ: 2022-2023</a:t>
            </a:r>
          </a:p>
          <a:p>
            <a:pPr algn="ctr"/>
            <a:r>
              <a:rPr lang="el-GR" sz="3200" b="1" dirty="0">
                <a:solidFill>
                  <a:schemeClr val="bg1"/>
                </a:solidFill>
                <a:highlight>
                  <a:srgbClr val="FFFF00"/>
                </a:highlight>
                <a:latin typeface="Calibri" pitchFamily="34" charset="0"/>
                <a:cs typeface="Calibri" pitchFamily="34" charset="0"/>
              </a:rPr>
              <a:t>Φωτογραφικό υλικό</a:t>
            </a:r>
          </a:p>
          <a:p>
            <a:endParaRPr lang="el-GR" sz="3200" b="1" dirty="0">
              <a:solidFill>
                <a:schemeClr val="bg1"/>
              </a:solidFill>
              <a:latin typeface="Calibri" pitchFamily="34" charset="0"/>
              <a:cs typeface="Calibri" pitchFamily="34" charset="0"/>
            </a:endParaRPr>
          </a:p>
          <a:p>
            <a:r>
              <a:rPr lang="el-GR" sz="3200" b="1" i="1" dirty="0">
                <a:solidFill>
                  <a:schemeClr val="bg1"/>
                </a:solidFill>
                <a:latin typeface="Calibri" pitchFamily="34" charset="0"/>
                <a:cs typeface="Calibri" pitchFamily="34" charset="0"/>
              </a:rPr>
              <a:t>Σχολική μονάδα:</a:t>
            </a:r>
          </a:p>
          <a:p>
            <a:r>
              <a:rPr lang="el-GR" sz="3200" b="1" i="1" dirty="0">
                <a:solidFill>
                  <a:schemeClr val="bg1"/>
                </a:solidFill>
                <a:latin typeface="Calibri" pitchFamily="34" charset="0"/>
                <a:cs typeface="Calibri" pitchFamily="34" charset="0"/>
              </a:rPr>
              <a:t>Νομός: </a:t>
            </a:r>
            <a:endParaRPr lang="en-US" sz="3200" b="1" i="1" dirty="0">
              <a:solidFill>
                <a:schemeClr val="bg1"/>
              </a:solidFill>
              <a:latin typeface="Calibri" pitchFamily="34" charset="0"/>
              <a:cs typeface="Calibri" pitchFamily="34" charset="0"/>
            </a:endParaRPr>
          </a:p>
          <a:p>
            <a:endParaRPr lang="en-US" b="1" dirty="0">
              <a:solidFill>
                <a:schemeClr val="bg1"/>
              </a:solidFill>
              <a:latin typeface="Calibri" pitchFamily="34" charset="0"/>
              <a:cs typeface="Calibri" pitchFamily="34" charset="0"/>
            </a:endParaRPr>
          </a:p>
          <a:p>
            <a:endParaRPr lang="en-US" b="1" dirty="0">
              <a:solidFill>
                <a:schemeClr val="bg1"/>
              </a:solidFill>
              <a:latin typeface="Calibri" pitchFamily="34" charset="0"/>
              <a:cs typeface="Calibri" pitchFamily="34" charset="0"/>
            </a:endParaRPr>
          </a:p>
          <a:p>
            <a:r>
              <a:rPr lang="el-GR" sz="2000" b="1" i="1" dirty="0">
                <a:solidFill>
                  <a:schemeClr val="bg1"/>
                </a:solidFill>
                <a:latin typeface="Calibri" pitchFamily="34" charset="0"/>
                <a:cs typeface="Calibri" pitchFamily="34" charset="0"/>
              </a:rPr>
              <a:t>Παρακαλούμε πολύ να συμπληρωθεί</a:t>
            </a:r>
            <a:r>
              <a:rPr lang="en-US" sz="2000" b="1" i="1" dirty="0">
                <a:solidFill>
                  <a:schemeClr val="bg1"/>
                </a:solidFill>
                <a:latin typeface="Calibri" pitchFamily="34" charset="0"/>
                <a:cs typeface="Calibri" pitchFamily="34" charset="0"/>
              </a:rPr>
              <a:t> </a:t>
            </a:r>
            <a:r>
              <a:rPr lang="el-GR" sz="2000" b="1" i="1" dirty="0">
                <a:solidFill>
                  <a:schemeClr val="bg1"/>
                </a:solidFill>
                <a:latin typeface="Calibri" pitchFamily="34" charset="0"/>
                <a:cs typeface="Calibri" pitchFamily="34" charset="0"/>
              </a:rPr>
              <a:t>παράλληλα και η </a:t>
            </a:r>
            <a:r>
              <a:rPr lang="en-US" sz="2000" b="1" i="1" dirty="0">
                <a:solidFill>
                  <a:schemeClr val="bg1"/>
                </a:solidFill>
                <a:latin typeface="Calibri" pitchFamily="34" charset="0"/>
                <a:cs typeface="Calibri" pitchFamily="34" charset="0"/>
              </a:rPr>
              <a:t>google form </a:t>
            </a:r>
            <a:r>
              <a:rPr lang="en-US" sz="2000" b="1" i="1" u="sng" dirty="0">
                <a:solidFill>
                  <a:srgbClr val="0563C1"/>
                </a:solidFill>
                <a:effectLst/>
                <a:latin typeface="Calibri" panose="020F0502020204030204" pitchFamily="34" charset="0"/>
                <a:ea typeface="Calibri" panose="020F0502020204030204" pitchFamily="34" charset="0"/>
                <a:hlinkClick r:id="rId6"/>
              </a:rPr>
              <a:t>https</a:t>
            </a:r>
            <a:r>
              <a:rPr lang="el-GR" sz="2000" b="1" i="1" u="sng" dirty="0">
                <a:solidFill>
                  <a:srgbClr val="0563C1"/>
                </a:solidFill>
                <a:effectLst/>
                <a:latin typeface="Calibri" panose="020F0502020204030204" pitchFamily="34" charset="0"/>
                <a:ea typeface="Calibri" panose="020F0502020204030204" pitchFamily="34" charset="0"/>
                <a:hlinkClick r:id="rId6"/>
              </a:rPr>
              <a:t>://</a:t>
            </a:r>
            <a:r>
              <a:rPr lang="en-US" sz="2000" b="1" i="1" u="sng" dirty="0">
                <a:solidFill>
                  <a:srgbClr val="0563C1"/>
                </a:solidFill>
                <a:effectLst/>
                <a:latin typeface="Calibri" panose="020F0502020204030204" pitchFamily="34" charset="0"/>
                <a:ea typeface="Calibri" panose="020F0502020204030204" pitchFamily="34" charset="0"/>
                <a:hlinkClick r:id="rId6"/>
              </a:rPr>
              <a:t>forms</a:t>
            </a:r>
            <a:r>
              <a:rPr lang="el-GR" sz="2000" b="1" i="1" u="sng" dirty="0">
                <a:solidFill>
                  <a:srgbClr val="0563C1"/>
                </a:solidFill>
                <a:effectLst/>
                <a:latin typeface="Calibri" panose="020F0502020204030204" pitchFamily="34" charset="0"/>
                <a:ea typeface="Calibri" panose="020F0502020204030204" pitchFamily="34" charset="0"/>
                <a:hlinkClick r:id="rId6"/>
              </a:rPr>
              <a:t>.</a:t>
            </a:r>
            <a:r>
              <a:rPr lang="en-US" sz="2000" b="1" i="1" u="sng" dirty="0" err="1">
                <a:solidFill>
                  <a:srgbClr val="0563C1"/>
                </a:solidFill>
                <a:effectLst/>
                <a:latin typeface="Calibri" panose="020F0502020204030204" pitchFamily="34" charset="0"/>
                <a:ea typeface="Calibri" panose="020F0502020204030204" pitchFamily="34" charset="0"/>
                <a:hlinkClick r:id="rId6"/>
              </a:rPr>
              <a:t>gle</a:t>
            </a:r>
            <a:r>
              <a:rPr lang="el-GR" sz="2000" b="1" i="1" u="sng" dirty="0">
                <a:solidFill>
                  <a:srgbClr val="0563C1"/>
                </a:solidFill>
                <a:effectLst/>
                <a:latin typeface="Calibri" panose="020F0502020204030204" pitchFamily="34" charset="0"/>
                <a:ea typeface="Calibri" panose="020F0502020204030204" pitchFamily="34" charset="0"/>
                <a:hlinkClick r:id="rId6"/>
              </a:rPr>
              <a:t>/</a:t>
            </a:r>
            <a:r>
              <a:rPr lang="en-US" sz="2000" b="1" i="1" u="sng" dirty="0" err="1">
                <a:solidFill>
                  <a:srgbClr val="0563C1"/>
                </a:solidFill>
                <a:effectLst/>
                <a:latin typeface="Calibri" panose="020F0502020204030204" pitchFamily="34" charset="0"/>
                <a:ea typeface="Calibri" panose="020F0502020204030204" pitchFamily="34" charset="0"/>
                <a:hlinkClick r:id="rId6"/>
              </a:rPr>
              <a:t>sbfHuDDqvsRWbbZR</a:t>
            </a:r>
            <a:r>
              <a:rPr lang="el-GR" sz="2000" b="1" i="1" u="sng" dirty="0">
                <a:solidFill>
                  <a:srgbClr val="0563C1"/>
                </a:solidFill>
                <a:effectLst/>
                <a:latin typeface="Calibri" panose="020F0502020204030204" pitchFamily="34" charset="0"/>
                <a:ea typeface="Calibri" panose="020F0502020204030204" pitchFamily="34" charset="0"/>
                <a:hlinkClick r:id="rId6"/>
              </a:rPr>
              <a:t>6</a:t>
            </a:r>
            <a:r>
              <a:rPr lang="en-US" sz="2000" b="1" i="1" u="sng" dirty="0">
                <a:solidFill>
                  <a:srgbClr val="0563C1"/>
                </a:solidFill>
                <a:effectLst/>
                <a:latin typeface="Calibri" panose="020F0502020204030204" pitchFamily="34" charset="0"/>
                <a:ea typeface="Calibri" panose="020F0502020204030204" pitchFamily="34" charset="0"/>
              </a:rPr>
              <a:t> </a:t>
            </a:r>
            <a:br>
              <a:rPr lang="en-US" sz="3200" b="1" dirty="0">
                <a:solidFill>
                  <a:schemeClr val="bg1"/>
                </a:solidFill>
                <a:latin typeface="Calibri" pitchFamily="34" charset="0"/>
                <a:cs typeface="Calibri" pitchFamily="34" charset="0"/>
              </a:rPr>
            </a:br>
            <a:endParaRPr lang="el-GR" sz="3200" dirty="0"/>
          </a:p>
        </p:txBody>
      </p:sp>
      <p:sp>
        <p:nvSpPr>
          <p:cNvPr id="4" name="Βέλος: Ραβδωτό δεξιό 3">
            <a:extLst>
              <a:ext uri="{FF2B5EF4-FFF2-40B4-BE49-F238E27FC236}">
                <a16:creationId xmlns:a16="http://schemas.microsoft.com/office/drawing/2014/main" id="{F26070EC-1ED8-1B29-9A9B-FDFA0A0D024A}"/>
              </a:ext>
            </a:extLst>
          </p:cNvPr>
          <p:cNvSpPr/>
          <p:nvPr/>
        </p:nvSpPr>
        <p:spPr>
          <a:xfrm>
            <a:off x="179512" y="5373216"/>
            <a:ext cx="653633" cy="288032"/>
          </a:xfrm>
          <a:prstGeom prst="stripedRightArrow">
            <a:avLst/>
          </a:prstGeom>
          <a:solidFill>
            <a:schemeClr val="accent2"/>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solidFill>
                  <a:schemeClr val="bg1"/>
                </a:solidFill>
              </a:rPr>
              <a:t>Σας ευχαριστούμε για τη συνεργασία!</a:t>
            </a:r>
          </a:p>
        </p:txBody>
      </p:sp>
      <p:sp>
        <p:nvSpPr>
          <p:cNvPr id="4" name="3 - Θέση αριθμού διαφάνειας"/>
          <p:cNvSpPr>
            <a:spLocks noGrp="1"/>
          </p:cNvSpPr>
          <p:nvPr>
            <p:ph type="sldNum" sz="quarter" idx="12"/>
          </p:nvPr>
        </p:nvSpPr>
        <p:spPr/>
        <p:txBody>
          <a:bodyPr/>
          <a:lstStyle/>
          <a:p>
            <a:fld id="{B6F15528-21DE-4FAA-801E-634DDDAF4B2B}" type="slidenum">
              <a:rPr lang="en-US" smtClean="0"/>
              <a:pPr/>
              <a:t>10</a:t>
            </a:fld>
            <a:endParaRPr lang="en-US"/>
          </a:p>
        </p:txBody>
      </p:sp>
      <p:grpSp>
        <p:nvGrpSpPr>
          <p:cNvPr id="5" name="Group 15"/>
          <p:cNvGrpSpPr/>
          <p:nvPr/>
        </p:nvGrpSpPr>
        <p:grpSpPr>
          <a:xfrm>
            <a:off x="857224" y="3571876"/>
            <a:ext cx="6858000" cy="1119188"/>
            <a:chOff x="1295400" y="0"/>
            <a:chExt cx="6858000" cy="1119188"/>
          </a:xfrm>
        </p:grpSpPr>
        <p:pic>
          <p:nvPicPr>
            <p:cNvPr id="6" name="Picture 16"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7"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8" name="Picture 18"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9"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10" name="Picture 2" descr="ED">
            <a:extLst>
              <a:ext uri="{FF2B5EF4-FFF2-40B4-BE49-F238E27FC236}">
                <a16:creationId xmlns:a16="http://schemas.microsoft.com/office/drawing/2014/main" id="{A1888F0C-623C-D03F-B48D-689BBE3D219C}"/>
              </a:ext>
            </a:extLst>
          </p:cNvPr>
          <p:cNvPicPr>
            <a:picLocks noChangeAspect="1" noChangeArrowheads="1"/>
          </p:cNvPicPr>
          <p:nvPr/>
        </p:nvPicPr>
        <p:blipFill>
          <a:blip r:embed="rId5" cstate="print"/>
          <a:srcRect/>
          <a:stretch>
            <a:fillRect/>
          </a:stretch>
        </p:blipFill>
        <p:spPr bwMode="auto">
          <a:xfrm>
            <a:off x="3920353" y="3612355"/>
            <a:ext cx="409575" cy="4095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grpSp>
        <p:nvGrpSpPr>
          <p:cNvPr id="5" name="Group 4"/>
          <p:cNvGrpSpPr/>
          <p:nvPr/>
        </p:nvGrpSpPr>
        <p:grpSpPr>
          <a:xfrm>
            <a:off x="1143000" y="0"/>
            <a:ext cx="6858000" cy="1119188"/>
            <a:chOff x="1295400" y="0"/>
            <a:chExt cx="6858000" cy="1119188"/>
          </a:xfrm>
        </p:grpSpPr>
        <p:pic>
          <p:nvPicPr>
            <p:cNvPr id="6" name="Picture 5"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7"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8" name="Picture 7"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9"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10"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
        <p:nvSpPr>
          <p:cNvPr id="12" name="Content Placeholder 4"/>
          <p:cNvSpPr>
            <a:spLocks noGrp="1"/>
          </p:cNvSpPr>
          <p:nvPr>
            <p:ph idx="1"/>
          </p:nvPr>
        </p:nvSpPr>
        <p:spPr>
          <a:xfrm>
            <a:off x="228600" y="1828800"/>
            <a:ext cx="8686800" cy="3306763"/>
          </a:xfrm>
        </p:spPr>
        <p:txBody>
          <a:bodyPr>
            <a:normAutofit/>
          </a:bodyPr>
          <a:lstStyle/>
          <a:p>
            <a:pPr>
              <a:buNone/>
            </a:pPr>
            <a:endParaRPr lang="el-GR" sz="2400" dirty="0">
              <a:solidFill>
                <a:schemeClr val="bg1"/>
              </a:solidFill>
              <a:latin typeface="Calibri" pitchFamily="34" charset="0"/>
              <a:cs typeface="Calibri" pitchFamily="34" charset="0"/>
            </a:endParaRPr>
          </a:p>
          <a:p>
            <a:pPr>
              <a:buNone/>
            </a:pPr>
            <a:endParaRPr lang="el-GR" sz="2400" dirty="0">
              <a:solidFill>
                <a:schemeClr val="bg1"/>
              </a:solidFill>
              <a:latin typeface="Calibri" pitchFamily="34" charset="0"/>
              <a:cs typeface="Calibri" pitchFamily="34" charset="0"/>
            </a:endParaRPr>
          </a:p>
        </p:txBody>
      </p:sp>
      <p:sp>
        <p:nvSpPr>
          <p:cNvPr id="2" name="TextBox 1"/>
          <p:cNvSpPr txBox="1"/>
          <p:nvPr/>
        </p:nvSpPr>
        <p:spPr>
          <a:xfrm>
            <a:off x="523875" y="1245007"/>
            <a:ext cx="8305800" cy="4031873"/>
          </a:xfrm>
          <a:prstGeom prst="rect">
            <a:avLst/>
          </a:prstGeom>
          <a:noFill/>
        </p:spPr>
        <p:txBody>
          <a:bodyPr wrap="square" rtlCol="0">
            <a:spAutoFit/>
          </a:bodyPr>
          <a:lstStyle/>
          <a:p>
            <a:pPr algn="ctr"/>
            <a:r>
              <a:rPr lang="el-GR" sz="1400" i="1" dirty="0">
                <a:solidFill>
                  <a:schemeClr val="bg1"/>
                </a:solidFill>
              </a:rPr>
              <a:t>ΔΗΛΩΣΗ ΠΡΟΣΤΑΣΙΑΣ ΠΡΟΣΩΠΙΚΩΝ ΔΕΔΟΜΕΝΩΝ</a:t>
            </a:r>
          </a:p>
          <a:p>
            <a:pPr algn="just"/>
            <a:r>
              <a:rPr lang="el-GR" sz="1200" i="1" dirty="0">
                <a:solidFill>
                  <a:schemeClr val="bg1"/>
                </a:solidFill>
              </a:rPr>
              <a:t>Για τις ανάγκες διεξαγωγής του Προγράμματος «</a:t>
            </a:r>
            <a:r>
              <a:rPr lang="el-GR" sz="1200" b="1" i="1" dirty="0">
                <a:solidFill>
                  <a:schemeClr val="bg1"/>
                </a:solidFill>
              </a:rPr>
              <a:t>Οικολογικά Σχολεία</a:t>
            </a:r>
            <a:r>
              <a:rPr lang="el-GR" sz="1200" i="1" dirty="0">
                <a:solidFill>
                  <a:schemeClr val="bg1"/>
                </a:solidFill>
              </a:rPr>
              <a:t>», όπως και για τη διαδικασία βράβευσης των συμμετεχόντων σχολείων, σύμφωνα με το εγκεκριμένο με απόφαση του ΥΠΑΙΘ (αρ. </a:t>
            </a:r>
            <a:r>
              <a:rPr lang="el-GR" sz="1200" i="1" dirty="0" err="1">
                <a:solidFill>
                  <a:schemeClr val="bg1"/>
                </a:solidFill>
              </a:rPr>
              <a:t>πρωτ</a:t>
            </a:r>
            <a:r>
              <a:rPr lang="el-GR" sz="1200" i="1" dirty="0">
                <a:solidFill>
                  <a:schemeClr val="bg1"/>
                </a:solidFill>
              </a:rPr>
              <a:t>. Φ7/ΕΠ/82870/140328/Δ7/11-11-2022) πρόγραμμα, η Ελληνική Εταιρία Προστασίας της Φύσης (ΕΕΠΦ) θα συλλέγει και θα επεξεργάζεται προσωπικά δεδομένα των συμμετεχόντων εκπαιδευτικών, και πιο συγκεκριμένα</a:t>
            </a:r>
            <a:r>
              <a:rPr lang="en-US" sz="1200" i="1" dirty="0">
                <a:solidFill>
                  <a:schemeClr val="bg1"/>
                </a:solidFill>
              </a:rPr>
              <a:t> </a:t>
            </a:r>
            <a:r>
              <a:rPr lang="el-GR" sz="1200" i="1" dirty="0">
                <a:solidFill>
                  <a:schemeClr val="bg1"/>
                </a:solidFill>
              </a:rPr>
              <a:t>ονοματεπώνυμο, κινητό τηλέφωνο και διεύθυνση ηλεκτρονικού ταχυδρομείου (</a:t>
            </a:r>
            <a:r>
              <a:rPr lang="en-US" sz="1200" i="1" dirty="0">
                <a:solidFill>
                  <a:schemeClr val="bg1"/>
                </a:solidFill>
              </a:rPr>
              <a:t>email). </a:t>
            </a:r>
            <a:r>
              <a:rPr lang="el-GR" sz="1200" i="1" dirty="0">
                <a:solidFill>
                  <a:schemeClr val="bg1"/>
                </a:solidFill>
              </a:rPr>
              <a:t>Υπεύθυνος επεξεργασίας των συλλεχθέντων δεδομένων είναι η ΕΕΠΦ, η οποία δεσμεύεται να τηρεί και να προστατεύει τα δεδομένα σας βάσει των διατάξεων της ισχύουσας ελληνικής και ευρωπαϊκής νομοθεσίας περί προσωπικών δεδομένων καθώς και από τις σχετικές αποφάσεις, οδηγίες και κανονιστικές πράξεις της αρμόδιας Αρχής Προστασίας Δεδομένων Προσωπικού Χαρακτήρα</a:t>
            </a:r>
            <a:r>
              <a:rPr lang="en-US" sz="1200" i="1" dirty="0">
                <a:solidFill>
                  <a:schemeClr val="bg1"/>
                </a:solidFill>
              </a:rPr>
              <a:t> </a:t>
            </a:r>
            <a:r>
              <a:rPr lang="el-GR" sz="1200" i="1" dirty="0">
                <a:solidFill>
                  <a:schemeClr val="bg1"/>
                </a:solidFill>
              </a:rPr>
              <a:t>για εύλογο χρονικό διάστημα. Σκοπός της συλλογής είναι η συμμετοχή στο πρόγραμμα καθώς και η ενημέρωση και επικοινωνία με τους συμμετέχοντες.</a:t>
            </a:r>
          </a:p>
          <a:p>
            <a:pPr algn="just"/>
            <a:r>
              <a:rPr lang="el-GR" sz="1200" i="1" dirty="0">
                <a:solidFill>
                  <a:schemeClr val="bg1"/>
                </a:solidFill>
              </a:rPr>
              <a:t> Η ΕΕΠΦ διαβιβάζει τα παραπάνω δεδομένα στη Συντονιστική Επιτροπή του Δικτύου, όπως αυτή ορίζεται από την προαναφερθείσα έγκριση, και σε κανένα άλλο τρίτο μέρος χωρίς δική σας συγκατάθεση. </a:t>
            </a:r>
          </a:p>
          <a:p>
            <a:pPr algn="just"/>
            <a:r>
              <a:rPr lang="el-GR" sz="1200" i="1" dirty="0">
                <a:solidFill>
                  <a:schemeClr val="bg1"/>
                </a:solidFill>
              </a:rPr>
              <a:t>Σύμφωνα με το νομοθετικό πλαίσιο όπως προκύπτει από την εφαρμογή του νέου Κανονισμού για την προστασία των προσωπικών δεδομένων (2016/672), τα δικαιώματα που έχετε σε σχέση με τα δεδομένα σας είναι τα εξής: Δικαίωμα ενημέρωσης, δικαίωμα φορητότητας, δικαίωμα διόρθωσης, δικαίωμα διαγραφής, δικαίωμα εναντίωσης στην επεξεργασία. Κατόπιν υποβολής αιτήματος που αφορά στην άσκηση των δικαιωμάτων σας, η ΕΕΠΦ θα απαντήσει αιτιολογημένα γραπτώς στο αίτημά σας μέσα σε διάστημα 30 ημερολογιακών ημερών από την ημερομηνία υποβολής του αντίστοιχου αιτήματος στην παρακάτω ηλεκτρονική διεύθυνση : </a:t>
            </a:r>
            <a:r>
              <a:rPr lang="en-US" sz="1200" b="1" i="1" dirty="0">
                <a:solidFill>
                  <a:schemeClr val="bg1"/>
                </a:solidFill>
                <a:hlinkClick r:id="rId6"/>
              </a:rPr>
              <a:t>eepf@eepf.gr</a:t>
            </a:r>
            <a:r>
              <a:rPr lang="en-US" sz="1200" b="1" i="1" dirty="0">
                <a:solidFill>
                  <a:schemeClr val="bg1"/>
                </a:solidFill>
              </a:rPr>
              <a:t> </a:t>
            </a:r>
          </a:p>
          <a:p>
            <a:pPr algn="just"/>
            <a:r>
              <a:rPr lang="el-GR" sz="1200" i="1" dirty="0">
                <a:solidFill>
                  <a:schemeClr val="bg1"/>
                </a:solidFill>
              </a:rPr>
              <a:t>Στην περίπτωση που θεωρείτε ότι θίγεται κατά οποιονδήποτε τρόπο η προστασία των προσωπικών σας δεδομένων, μπορείτε να προσφύγετε στην Αρχή Προστασίας Δεδομένων Προσωπικού Χαρακτήρα (</a:t>
            </a:r>
            <a:r>
              <a:rPr lang="el-GR" sz="1200" i="1" dirty="0" err="1">
                <a:solidFill>
                  <a:schemeClr val="bg1"/>
                </a:solidFill>
              </a:rPr>
              <a:t>Τηλ</a:t>
            </a:r>
            <a:r>
              <a:rPr lang="el-GR" sz="1200" i="1" dirty="0">
                <a:solidFill>
                  <a:schemeClr val="bg1"/>
                </a:solidFill>
              </a:rPr>
              <a:t>: 2106475628, </a:t>
            </a:r>
            <a:r>
              <a:rPr lang="en-US" sz="1200" i="1" dirty="0" err="1">
                <a:solidFill>
                  <a:schemeClr val="bg1"/>
                </a:solidFill>
              </a:rPr>
              <a:t>E</a:t>
            </a:r>
            <a:r>
              <a:rPr lang="el-GR" sz="1200" i="1" dirty="0" err="1">
                <a:solidFill>
                  <a:schemeClr val="bg1"/>
                </a:solidFill>
              </a:rPr>
              <a:t>mai</a:t>
            </a:r>
            <a:r>
              <a:rPr lang="en-US" sz="1200" i="1" dirty="0">
                <a:solidFill>
                  <a:schemeClr val="bg1"/>
                </a:solidFill>
              </a:rPr>
              <a:t>l:</a:t>
            </a:r>
            <a:r>
              <a:rPr lang="el-GR" sz="1200" i="1" dirty="0">
                <a:solidFill>
                  <a:schemeClr val="bg1"/>
                </a:solidFill>
              </a:rPr>
              <a:t> </a:t>
            </a:r>
            <a:r>
              <a:rPr lang="el-GR" sz="1200" i="1" dirty="0">
                <a:solidFill>
                  <a:schemeClr val="bg1"/>
                </a:solidFill>
                <a:hlinkClick r:id="rId7"/>
              </a:rPr>
              <a:t>contact@dpa.gr</a:t>
            </a:r>
            <a:r>
              <a:rPr lang="el-GR" sz="1200" i="1" dirty="0">
                <a:solidFill>
                  <a:schemeClr val="bg1"/>
                </a:solidFill>
              </a:rPr>
              <a:t> ).</a:t>
            </a:r>
          </a:p>
          <a:p>
            <a:pPr lvl="0"/>
            <a:endParaRPr lang="el-GR" sz="1400" i="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686800" cy="1143000"/>
          </a:xfrm>
        </p:spPr>
        <p:txBody>
          <a:bodyPr>
            <a:noAutofit/>
          </a:bodyPr>
          <a:lstStyle/>
          <a:p>
            <a:r>
              <a:rPr lang="el-GR" sz="3000" b="1" dirty="0">
                <a:solidFill>
                  <a:schemeClr val="bg1"/>
                </a:solidFill>
                <a:latin typeface="Calibri" pitchFamily="34" charset="0"/>
                <a:cs typeface="Calibri" pitchFamily="34" charset="0"/>
              </a:rPr>
              <a:t>Βημα 1 </a:t>
            </a:r>
            <a:r>
              <a:rPr lang="en-US" sz="3000" b="1" dirty="0">
                <a:solidFill>
                  <a:schemeClr val="bg1"/>
                </a:solidFill>
                <a:latin typeface="Calibri" pitchFamily="34" charset="0"/>
                <a:cs typeface="Calibri" pitchFamily="34" charset="0"/>
              </a:rPr>
              <a:t>: </a:t>
            </a:r>
            <a:r>
              <a:rPr lang="el-GR" sz="3000" b="1" dirty="0" err="1">
                <a:solidFill>
                  <a:schemeClr val="bg1"/>
                </a:solidFill>
                <a:latin typeface="Calibri" pitchFamily="34" charset="0"/>
                <a:cs typeface="Calibri" pitchFamily="34" charset="0"/>
              </a:rPr>
              <a:t>Φωτογραφια</a:t>
            </a:r>
            <a:r>
              <a:rPr lang="el-GR" sz="3000" b="1" dirty="0">
                <a:solidFill>
                  <a:schemeClr val="bg1"/>
                </a:solidFill>
                <a:latin typeface="Calibri" pitchFamily="34" charset="0"/>
                <a:cs typeface="Calibri" pitchFamily="34" charset="0"/>
              </a:rPr>
              <a:t> </a:t>
            </a:r>
            <a:r>
              <a:rPr lang="el-GR" sz="3000" b="1" dirty="0" err="1">
                <a:solidFill>
                  <a:schemeClr val="bg1"/>
                </a:solidFill>
                <a:latin typeface="Calibri" pitchFamily="34" charset="0"/>
                <a:cs typeface="Calibri" pitchFamily="34" charset="0"/>
              </a:rPr>
              <a:t>περιβαλλοντικησ</a:t>
            </a:r>
            <a:r>
              <a:rPr lang="el-GR" sz="3000" b="1" dirty="0">
                <a:solidFill>
                  <a:schemeClr val="bg1"/>
                </a:solidFill>
                <a:latin typeface="Calibri" pitchFamily="34" charset="0"/>
                <a:cs typeface="Calibri" pitchFamily="34" charset="0"/>
              </a:rPr>
              <a:t> </a:t>
            </a:r>
            <a:r>
              <a:rPr lang="el-GR" sz="3000" b="1" dirty="0" err="1">
                <a:solidFill>
                  <a:schemeClr val="bg1"/>
                </a:solidFill>
                <a:latin typeface="Calibri" pitchFamily="34" charset="0"/>
                <a:cs typeface="Calibri" pitchFamily="34" charset="0"/>
              </a:rPr>
              <a:t>επιτροπησ</a:t>
            </a:r>
            <a:r>
              <a:rPr lang="el-GR" sz="3000" b="1" dirty="0">
                <a:solidFill>
                  <a:schemeClr val="bg1"/>
                </a:solidFill>
                <a:latin typeface="Calibri" pitchFamily="34" charset="0"/>
                <a:cs typeface="Calibri" pitchFamily="34" charset="0"/>
              </a:rPr>
              <a:t>     </a:t>
            </a:r>
            <a:r>
              <a:rPr lang="el-GR" sz="2400" cap="none" dirty="0">
                <a:solidFill>
                  <a:schemeClr val="bg1"/>
                </a:solidFill>
                <a:latin typeface="Calibri" pitchFamily="34" charset="0"/>
                <a:cs typeface="Calibri" pitchFamily="34" charset="0"/>
              </a:rPr>
              <a:t>(Εφόσον υπάρχει, επικολλήστε την)</a:t>
            </a:r>
            <a:endParaRPr lang="el-GR" sz="2400" dirty="0">
              <a:solidFill>
                <a:schemeClr val="bg1"/>
              </a:solidFill>
              <a:latin typeface="Calibri" pitchFamily="34" charset="0"/>
              <a:cs typeface="Calibri" pitchFamily="34" charset="0"/>
            </a:endParaRPr>
          </a:p>
        </p:txBody>
      </p:sp>
      <p:sp>
        <p:nvSpPr>
          <p:cNvPr id="5" name="Content Placeholder 4"/>
          <p:cNvSpPr>
            <a:spLocks noGrp="1"/>
          </p:cNvSpPr>
          <p:nvPr>
            <p:ph idx="1"/>
          </p:nvPr>
        </p:nvSpPr>
        <p:spPr>
          <a:xfrm>
            <a:off x="304800" y="2667000"/>
            <a:ext cx="8686800" cy="3382963"/>
          </a:xfrm>
        </p:spPr>
        <p:txBody>
          <a:bodyPr>
            <a:normAutofit/>
          </a:bodyPr>
          <a:lstStyle/>
          <a:p>
            <a:pPr fontAlgn="t"/>
            <a:endParaRPr lang="el-GR" sz="2400" dirty="0"/>
          </a:p>
          <a:p>
            <a:pPr fontAlgn="t">
              <a:buNone/>
            </a:pPr>
            <a:endParaRPr lang="el-GR" sz="2400" b="1" dirty="0"/>
          </a:p>
          <a:p>
            <a:pPr fontAlgn="t"/>
            <a:endParaRPr lang="el-GR" sz="2400" dirty="0"/>
          </a:p>
          <a:p>
            <a:pPr fontAlgn="t"/>
            <a:endParaRPr lang="el-GR" sz="2400" dirty="0"/>
          </a:p>
          <a:p>
            <a:pPr fontAlgn="t"/>
            <a:endParaRPr lang="el-GR" sz="2400" b="1" dirty="0"/>
          </a:p>
          <a:p>
            <a:pPr fontAlgn="t"/>
            <a:endParaRPr lang="el-GR" sz="2400" dirty="0"/>
          </a:p>
          <a:p>
            <a:pPr fontAlgn="t"/>
            <a:endParaRPr lang="el-GR" sz="2400" dirty="0"/>
          </a:p>
          <a:p>
            <a:pPr fontAlgn="t"/>
            <a:endParaRPr lang="el-GR" sz="2400" dirty="0"/>
          </a:p>
          <a:p>
            <a:endParaRPr lang="el-GR" sz="2400" dirty="0"/>
          </a:p>
          <a:p>
            <a:pPr>
              <a:buNone/>
            </a:pPr>
            <a:endParaRPr lang="el-GR" sz="2400"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2</a:t>
            </a:fld>
            <a:endParaRPr lang="en-US"/>
          </a:p>
        </p:txBody>
      </p:sp>
      <p:pic>
        <p:nvPicPr>
          <p:cNvPr id="15" name="Picture 2" descr="ED"/>
          <p:cNvPicPr>
            <a:picLocks noChangeAspect="1" noChangeArrowheads="1"/>
          </p:cNvPicPr>
          <p:nvPr/>
        </p:nvPicPr>
        <p:blipFill>
          <a:blip r:embed="rId2" cstate="print"/>
          <a:srcRect/>
          <a:stretch>
            <a:fillRect/>
          </a:stretch>
        </p:blipFill>
        <p:spPr bwMode="auto">
          <a:xfrm>
            <a:off x="4267200" y="152400"/>
            <a:ext cx="409575" cy="409575"/>
          </a:xfrm>
          <a:prstGeom prst="rect">
            <a:avLst/>
          </a:prstGeom>
          <a:noFill/>
          <a:ln w="9525">
            <a:noFill/>
            <a:miter lim="800000"/>
            <a:headEnd/>
            <a:tailEnd/>
          </a:ln>
        </p:spPr>
      </p:pic>
      <p:grpSp>
        <p:nvGrpSpPr>
          <p:cNvPr id="11" name="Group 10"/>
          <p:cNvGrpSpPr/>
          <p:nvPr/>
        </p:nvGrpSpPr>
        <p:grpSpPr>
          <a:xfrm>
            <a:off x="1143000" y="0"/>
            <a:ext cx="6858000" cy="1119188"/>
            <a:chOff x="1295400" y="0"/>
            <a:chExt cx="6858000" cy="1119188"/>
          </a:xfrm>
        </p:grpSpPr>
        <p:pic>
          <p:nvPicPr>
            <p:cNvPr id="12" name="Picture 11" descr="λογότυπο της Ελληνικής Εταιρίας Προστασίας της Φύσης"/>
            <p:cNvPicPr>
              <a:picLocks noChangeAspect="1" noChangeArrowheads="1"/>
            </p:cNvPicPr>
            <p:nvPr/>
          </p:nvPicPr>
          <p:blipFill>
            <a:blip r:embed="rId3"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7" name="Picture 9" descr="fee-logo"/>
            <p:cNvPicPr>
              <a:picLocks noChangeAspect="1" noChangeArrowheads="1"/>
            </p:cNvPicPr>
            <p:nvPr/>
          </p:nvPicPr>
          <p:blipFill>
            <a:blip r:embed="rId4" cstate="print"/>
            <a:srcRect/>
            <a:stretch>
              <a:fillRect/>
            </a:stretch>
          </p:blipFill>
          <p:spPr bwMode="auto">
            <a:xfrm>
              <a:off x="7620000" y="152400"/>
              <a:ext cx="533400" cy="966788"/>
            </a:xfrm>
            <a:prstGeom prst="rect">
              <a:avLst/>
            </a:prstGeom>
            <a:noFill/>
            <a:ln w="9525">
              <a:noFill/>
              <a:miter lim="800000"/>
              <a:headEnd/>
              <a:tailEnd/>
            </a:ln>
          </p:spPr>
        </p:pic>
        <p:pic>
          <p:nvPicPr>
            <p:cNvPr id="18" name="Picture 17" descr="Οικολογικά Σχολεία - Eco-Schools"/>
            <p:cNvPicPr>
              <a:picLocks noChangeAspect="1" noChangeArrowheads="1"/>
            </p:cNvPicPr>
            <p:nvPr/>
          </p:nvPicPr>
          <p:blipFill>
            <a:blip r:embed="rId5"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9"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85860"/>
            <a:ext cx="8686800" cy="1143008"/>
          </a:xfrm>
        </p:spPr>
        <p:txBody>
          <a:bodyPr>
            <a:noAutofit/>
          </a:bodyPr>
          <a:lstStyle/>
          <a:p>
            <a:r>
              <a:rPr lang="el-GR" sz="3000" b="1" dirty="0">
                <a:solidFill>
                  <a:schemeClr val="bg1"/>
                </a:solidFill>
                <a:latin typeface="Calibri" pitchFamily="34" charset="0"/>
                <a:cs typeface="Calibri" pitchFamily="34" charset="0"/>
              </a:rPr>
              <a:t>Βημα 2 </a:t>
            </a:r>
            <a:r>
              <a:rPr lang="en-US" sz="3000" b="1" dirty="0">
                <a:solidFill>
                  <a:schemeClr val="bg1"/>
                </a:solidFill>
                <a:latin typeface="Calibri" pitchFamily="34" charset="0"/>
                <a:cs typeface="Calibri" pitchFamily="34" charset="0"/>
              </a:rPr>
              <a:t>: </a:t>
            </a:r>
            <a:r>
              <a:rPr lang="el-GR" sz="3000" b="1" dirty="0">
                <a:solidFill>
                  <a:schemeClr val="bg1"/>
                </a:solidFill>
                <a:latin typeface="Calibri" pitchFamily="34" charset="0"/>
                <a:cs typeface="Calibri" pitchFamily="34" charset="0"/>
              </a:rPr>
              <a:t>ερευνα στο </a:t>
            </a:r>
            <a:r>
              <a:rPr lang="el-GR" sz="3000" b="1" dirty="0" err="1">
                <a:solidFill>
                  <a:schemeClr val="bg1"/>
                </a:solidFill>
                <a:latin typeface="Calibri" pitchFamily="34" charset="0"/>
                <a:cs typeface="Calibri" pitchFamily="34" charset="0"/>
              </a:rPr>
              <a:t>σχολειο</a:t>
            </a:r>
            <a:r>
              <a:rPr lang="el-GR" sz="3000" b="1" dirty="0">
                <a:solidFill>
                  <a:schemeClr val="bg1"/>
                </a:solidFill>
                <a:latin typeface="Calibri" pitchFamily="34" charset="0"/>
                <a:cs typeface="Calibri" pitchFamily="34" charset="0"/>
              </a:rPr>
              <a:t> (</a:t>
            </a:r>
            <a:r>
              <a:rPr lang="el-GR" sz="3000" b="1" dirty="0" err="1">
                <a:solidFill>
                  <a:schemeClr val="bg1"/>
                </a:solidFill>
                <a:latin typeface="Calibri" pitchFamily="34" charset="0"/>
                <a:cs typeface="Calibri" pitchFamily="34" charset="0"/>
              </a:rPr>
              <a:t>φωτογραφικο</a:t>
            </a:r>
            <a:r>
              <a:rPr lang="el-GR" sz="3000" b="1" dirty="0">
                <a:solidFill>
                  <a:schemeClr val="bg1"/>
                </a:solidFill>
                <a:latin typeface="Calibri" pitchFamily="34" charset="0"/>
                <a:cs typeface="Calibri" pitchFamily="34" charset="0"/>
              </a:rPr>
              <a:t> </a:t>
            </a:r>
            <a:r>
              <a:rPr lang="el-GR" sz="3000" b="1" dirty="0" err="1">
                <a:solidFill>
                  <a:schemeClr val="bg1"/>
                </a:solidFill>
                <a:latin typeface="Calibri" pitchFamily="34" charset="0"/>
                <a:cs typeface="Calibri" pitchFamily="34" charset="0"/>
              </a:rPr>
              <a:t>υλικο</a:t>
            </a:r>
            <a:r>
              <a:rPr lang="el-GR" sz="3000" b="1" dirty="0">
                <a:solidFill>
                  <a:schemeClr val="bg1"/>
                </a:solidFill>
                <a:latin typeface="Calibri" pitchFamily="34" charset="0"/>
                <a:cs typeface="Calibri" pitchFamily="34" charset="0"/>
              </a:rPr>
              <a:t>)</a:t>
            </a:r>
            <a:endParaRPr lang="el-GR" sz="2400" dirty="0">
              <a:solidFill>
                <a:schemeClr val="bg1"/>
              </a:solidFill>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grpSp>
        <p:nvGrpSpPr>
          <p:cNvPr id="10" name="Group 9"/>
          <p:cNvGrpSpPr/>
          <p:nvPr/>
        </p:nvGrpSpPr>
        <p:grpSpPr>
          <a:xfrm>
            <a:off x="1219200" y="0"/>
            <a:ext cx="6858000" cy="1119188"/>
            <a:chOff x="1295400" y="0"/>
            <a:chExt cx="6858000" cy="1119188"/>
          </a:xfrm>
        </p:grpSpPr>
        <p:pic>
          <p:nvPicPr>
            <p:cNvPr id="11" name="Picture 10"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2"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13" name="Picture 12"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4"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15"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18514"/>
            <a:ext cx="8686800" cy="838200"/>
          </a:xfrm>
        </p:spPr>
        <p:txBody>
          <a:bodyPr>
            <a:normAutofit/>
          </a:bodyPr>
          <a:lstStyle/>
          <a:p>
            <a:r>
              <a:rPr lang="el-GR" sz="2800" b="1" dirty="0">
                <a:solidFill>
                  <a:schemeClr val="bg1"/>
                </a:solidFill>
                <a:latin typeface="Calibri" pitchFamily="34" charset="0"/>
                <a:cs typeface="Calibri" pitchFamily="34" charset="0"/>
              </a:rPr>
              <a:t>Διευκρινιση ορων </a:t>
            </a:r>
            <a:r>
              <a:rPr lang="en-US" sz="2800" b="1" dirty="0">
                <a:solidFill>
                  <a:schemeClr val="bg1"/>
                </a:solidFill>
                <a:latin typeface="Calibri" pitchFamily="34" charset="0"/>
                <a:cs typeface="Calibri" pitchFamily="34" charset="0"/>
              </a:rPr>
              <a:t>: </a:t>
            </a:r>
            <a:r>
              <a:rPr lang="el-GR" sz="2800" b="1" dirty="0">
                <a:solidFill>
                  <a:schemeClr val="bg1"/>
                </a:solidFill>
                <a:latin typeface="Calibri" pitchFamily="34" charset="0"/>
                <a:cs typeface="Calibri" pitchFamily="34" charset="0"/>
              </a:rPr>
              <a:t>Δραστηριοτητα - δραση</a:t>
            </a:r>
          </a:p>
        </p:txBody>
      </p:sp>
      <p:sp>
        <p:nvSpPr>
          <p:cNvPr id="3" name="Content Placeholder 2"/>
          <p:cNvSpPr>
            <a:spLocks noGrp="1"/>
          </p:cNvSpPr>
          <p:nvPr>
            <p:ph idx="1"/>
          </p:nvPr>
        </p:nvSpPr>
        <p:spPr>
          <a:xfrm>
            <a:off x="96224" y="2863640"/>
            <a:ext cx="8686800" cy="4248472"/>
          </a:xfrm>
        </p:spPr>
        <p:txBody>
          <a:bodyPr>
            <a:normAutofit fontScale="92500" lnSpcReduction="10000"/>
          </a:bodyPr>
          <a:lstStyle/>
          <a:p>
            <a:r>
              <a:rPr lang="el-GR" sz="2400" dirty="0">
                <a:solidFill>
                  <a:schemeClr val="bg1"/>
                </a:solidFill>
                <a:latin typeface="Calibri" pitchFamily="34" charset="0"/>
                <a:cs typeface="Calibri" pitchFamily="34" charset="0"/>
              </a:rPr>
              <a:t>Ο όρος </a:t>
            </a:r>
            <a:r>
              <a:rPr lang="el-GR" sz="2400" b="1" dirty="0">
                <a:solidFill>
                  <a:schemeClr val="bg1"/>
                </a:solidFill>
                <a:latin typeface="Calibri" pitchFamily="34" charset="0"/>
                <a:cs typeface="Calibri" pitchFamily="34" charset="0"/>
              </a:rPr>
              <a:t>«δραστηριότητα» </a:t>
            </a:r>
            <a:r>
              <a:rPr lang="el-GR" sz="2400" dirty="0">
                <a:solidFill>
                  <a:schemeClr val="bg1"/>
                </a:solidFill>
                <a:latin typeface="Calibri" pitchFamily="34" charset="0"/>
                <a:cs typeface="Calibri" pitchFamily="34" charset="0"/>
              </a:rPr>
              <a:t>(activity) μπορεί να περιλαμβάνει ενέργειες κατά τις οποίες οι μαθητές επεξεργάζονται το θέμα, όπως για παράδειγμα μελέτη πεδίου, κατασκευές, φύλλα εργασίας , παιχνίδια ρόλων κλπ ή π.χ.τη διερεύνηση της ποιότητας των υδατικών και εδαφικών πόρων μιας περιοχής</a:t>
            </a:r>
          </a:p>
          <a:p>
            <a:r>
              <a:rPr lang="el-GR" sz="2400" b="1" dirty="0">
                <a:solidFill>
                  <a:schemeClr val="bg1"/>
                </a:solidFill>
                <a:latin typeface="Calibri" pitchFamily="34" charset="0"/>
                <a:cs typeface="Calibri" pitchFamily="34" charset="0"/>
              </a:rPr>
              <a:t>Δράσεις</a:t>
            </a:r>
            <a:r>
              <a:rPr lang="el-GR" sz="2400" dirty="0">
                <a:solidFill>
                  <a:schemeClr val="bg1"/>
                </a:solidFill>
                <a:latin typeface="Calibri" pitchFamily="34" charset="0"/>
                <a:cs typeface="Calibri" pitchFamily="34" charset="0"/>
              </a:rPr>
              <a:t> είναι οι ενέργειες κατά τις οποίες οι μαθητές αναλαμβάνουν ρόλο ενεργού πολίτη, πχ ενημέρωση κοινού, καθαρισμός ακτής, ενημέρωση κοινού κλπ</a:t>
            </a:r>
          </a:p>
          <a:p>
            <a:r>
              <a:rPr lang="el-GR" sz="2400" u="sng" dirty="0">
                <a:solidFill>
                  <a:schemeClr val="bg1"/>
                </a:solidFill>
                <a:latin typeface="Calibri" pitchFamily="34" charset="0"/>
                <a:cs typeface="Calibri" pitchFamily="34" charset="0"/>
              </a:rPr>
              <a:t>Στόχος των συλλογικών περιβαλλοντικών </a:t>
            </a:r>
            <a:r>
              <a:rPr lang="el-GR" sz="2400" b="1" u="sng" dirty="0">
                <a:solidFill>
                  <a:schemeClr val="bg1"/>
                </a:solidFill>
                <a:latin typeface="Calibri" pitchFamily="34" charset="0"/>
                <a:cs typeface="Calibri" pitchFamily="34" charset="0"/>
              </a:rPr>
              <a:t>δράσεων</a:t>
            </a:r>
            <a:r>
              <a:rPr lang="el-GR" sz="2400" dirty="0">
                <a:solidFill>
                  <a:schemeClr val="bg1"/>
                </a:solidFill>
                <a:latin typeface="Calibri" pitchFamily="34" charset="0"/>
                <a:cs typeface="Calibri" pitchFamily="34" charset="0"/>
              </a:rPr>
              <a:t> είναι η βελτίωση της ποιότητας ζωής των πολιτών και η επίτευξη της αειφόρου ή βιώσιμης ανάπτυξης. (π.χ. Δράση </a:t>
            </a:r>
            <a:r>
              <a:rPr lang="en-US" sz="2400" dirty="0">
                <a:solidFill>
                  <a:schemeClr val="bg1"/>
                </a:solidFill>
                <a:latin typeface="Calibri" pitchFamily="34" charset="0"/>
                <a:cs typeface="Calibri" pitchFamily="34" charset="0"/>
              </a:rPr>
              <a:t>: </a:t>
            </a:r>
            <a:r>
              <a:rPr lang="el-GR" sz="2400" dirty="0">
                <a:solidFill>
                  <a:schemeClr val="bg1"/>
                </a:solidFill>
                <a:latin typeface="Calibri" pitchFamily="34" charset="0"/>
                <a:cs typeface="Calibri" pitchFamily="34" charset="0"/>
              </a:rPr>
              <a:t>άρνηση </a:t>
            </a:r>
            <a:r>
              <a:rPr lang="el-GR" sz="2400" b="1" dirty="0">
                <a:solidFill>
                  <a:schemeClr val="bg1"/>
                </a:solidFill>
                <a:latin typeface="Calibri" pitchFamily="34" charset="0"/>
                <a:cs typeface="Calibri" pitchFamily="34" charset="0"/>
              </a:rPr>
              <a:t>υποστήριξης-αγοράς</a:t>
            </a:r>
            <a:r>
              <a:rPr lang="el-GR" sz="2400" dirty="0">
                <a:solidFill>
                  <a:schemeClr val="bg1"/>
                </a:solidFill>
                <a:latin typeface="Calibri" pitchFamily="34" charset="0"/>
                <a:cs typeface="Calibri" pitchFamily="34" charset="0"/>
              </a:rPr>
              <a:t> των αγροτικών προϊόντων)</a:t>
            </a:r>
          </a:p>
          <a:p>
            <a:endParaRPr lang="el-GR" sz="2400" u="sng" dirty="0">
              <a:solidFill>
                <a:schemeClr val="bg1"/>
              </a:solidFill>
            </a:endParaRPr>
          </a:p>
          <a:p>
            <a:endParaRPr lang="el-G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grpSp>
        <p:nvGrpSpPr>
          <p:cNvPr id="5" name="Group 4"/>
          <p:cNvGrpSpPr/>
          <p:nvPr/>
        </p:nvGrpSpPr>
        <p:grpSpPr>
          <a:xfrm>
            <a:off x="1143000" y="0"/>
            <a:ext cx="6858000" cy="1119188"/>
            <a:chOff x="1295400" y="0"/>
            <a:chExt cx="6858000" cy="1119188"/>
          </a:xfrm>
        </p:grpSpPr>
        <p:pic>
          <p:nvPicPr>
            <p:cNvPr id="6" name="Picture 5"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7"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8" name="Picture 7"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9"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10"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
        <p:nvSpPr>
          <p:cNvPr id="11" name="Title 1">
            <a:extLst>
              <a:ext uri="{FF2B5EF4-FFF2-40B4-BE49-F238E27FC236}">
                <a16:creationId xmlns:a16="http://schemas.microsoft.com/office/drawing/2014/main" id="{46083837-37B6-F13E-1997-A398ACBC050B}"/>
              </a:ext>
            </a:extLst>
          </p:cNvPr>
          <p:cNvSpPr txBox="1">
            <a:spLocks/>
          </p:cNvSpPr>
          <p:nvPr/>
        </p:nvSpPr>
        <p:spPr>
          <a:xfrm>
            <a:off x="318917" y="1092607"/>
            <a:ext cx="7543800" cy="838200"/>
          </a:xfrm>
          <a:prstGeom prst="rect">
            <a:avLst/>
          </a:prstGeom>
        </p:spPr>
        <p:txBody>
          <a:bodyPr vert="horz" anchor="ctr">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r>
              <a:rPr lang="el-GR" sz="3000" b="1">
                <a:solidFill>
                  <a:schemeClr val="bg1"/>
                </a:solidFill>
                <a:latin typeface="Calibri" pitchFamily="34" charset="0"/>
                <a:cs typeface="Calibri" pitchFamily="34" charset="0"/>
              </a:rPr>
              <a:t>Βημα 3 </a:t>
            </a:r>
            <a:r>
              <a:rPr lang="en-US" sz="3000" b="1">
                <a:solidFill>
                  <a:schemeClr val="bg1"/>
                </a:solidFill>
                <a:latin typeface="Calibri" pitchFamily="34" charset="0"/>
                <a:cs typeface="Calibri" pitchFamily="34" charset="0"/>
              </a:rPr>
              <a:t>: </a:t>
            </a:r>
            <a:r>
              <a:rPr lang="el-GR" sz="3000" b="1">
                <a:solidFill>
                  <a:schemeClr val="bg1"/>
                </a:solidFill>
                <a:latin typeface="Calibri" pitchFamily="34" charset="0"/>
                <a:cs typeface="Calibri" pitchFamily="34" charset="0"/>
              </a:rPr>
              <a:t>σχεδιο δρασησ</a:t>
            </a:r>
            <a:endParaRPr lang="el-GR" sz="3000" b="1" dirty="0">
              <a:solidFill>
                <a:schemeClr val="bg1"/>
              </a:solidFill>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8686800" cy="841248"/>
          </a:xfrm>
        </p:spPr>
        <p:txBody>
          <a:bodyPr>
            <a:noAutofit/>
          </a:bodyPr>
          <a:lstStyle/>
          <a:p>
            <a:r>
              <a:rPr lang="el-GR" sz="3000" b="1" dirty="0">
                <a:solidFill>
                  <a:schemeClr val="bg1"/>
                </a:solidFill>
                <a:latin typeface="Calibri" pitchFamily="34" charset="0"/>
                <a:cs typeface="Calibri" pitchFamily="34" charset="0"/>
              </a:rPr>
              <a:t>Βημα 4 </a:t>
            </a:r>
            <a:r>
              <a:rPr lang="en-US" sz="3000" b="1" dirty="0">
                <a:solidFill>
                  <a:schemeClr val="bg1"/>
                </a:solidFill>
                <a:latin typeface="Calibri" pitchFamily="34" charset="0"/>
                <a:cs typeface="Calibri" pitchFamily="34" charset="0"/>
              </a:rPr>
              <a:t>: </a:t>
            </a:r>
            <a:r>
              <a:rPr lang="el-GR" sz="3000" b="1" dirty="0">
                <a:solidFill>
                  <a:schemeClr val="bg1"/>
                </a:solidFill>
                <a:latin typeface="Calibri" pitchFamily="34" charset="0"/>
                <a:cs typeface="Calibri" pitchFamily="34" charset="0"/>
              </a:rPr>
              <a:t>εφαρμογη σχεδιου δρασησ (φωτογραφικο υλικο - 2 διαφανειεσ)</a:t>
            </a: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grpSp>
        <p:nvGrpSpPr>
          <p:cNvPr id="11" name="Group 10"/>
          <p:cNvGrpSpPr/>
          <p:nvPr/>
        </p:nvGrpSpPr>
        <p:grpSpPr>
          <a:xfrm>
            <a:off x="1143000" y="0"/>
            <a:ext cx="6858000" cy="1119188"/>
            <a:chOff x="1295400" y="0"/>
            <a:chExt cx="6858000" cy="1119188"/>
          </a:xfrm>
        </p:grpSpPr>
        <p:pic>
          <p:nvPicPr>
            <p:cNvPr id="14" name="Picture 13"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5"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16" name="Picture 15"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7"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18"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85860"/>
            <a:ext cx="8686800" cy="838200"/>
          </a:xfrm>
        </p:spPr>
        <p:txBody>
          <a:bodyPr>
            <a:noAutofit/>
          </a:bodyPr>
          <a:lstStyle/>
          <a:p>
            <a:r>
              <a:rPr lang="el-GR" sz="3000" b="1" dirty="0">
                <a:solidFill>
                  <a:schemeClr val="bg1"/>
                </a:solidFill>
                <a:latin typeface="Calibri" pitchFamily="34" charset="0"/>
                <a:cs typeface="Calibri" pitchFamily="34" charset="0"/>
              </a:rPr>
              <a:t>Βημα 6 ενημερωση – διαχυση αποτελεσματων (φωτογραφικο υλικο - 2 διαφανειεσ)</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grpSp>
        <p:nvGrpSpPr>
          <p:cNvPr id="10" name="Group 9"/>
          <p:cNvGrpSpPr/>
          <p:nvPr/>
        </p:nvGrpSpPr>
        <p:grpSpPr>
          <a:xfrm>
            <a:off x="1143000" y="0"/>
            <a:ext cx="6858000" cy="1119188"/>
            <a:chOff x="1295400" y="0"/>
            <a:chExt cx="6858000" cy="1119188"/>
          </a:xfrm>
        </p:grpSpPr>
        <p:pic>
          <p:nvPicPr>
            <p:cNvPr id="11" name="Picture 10"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2"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13" name="Picture 12"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4"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15"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686800" cy="838200"/>
          </a:xfrm>
        </p:spPr>
        <p:txBody>
          <a:bodyPr>
            <a:noAutofit/>
          </a:bodyPr>
          <a:lstStyle/>
          <a:p>
            <a:r>
              <a:rPr lang="el-GR" sz="3000" b="1" dirty="0">
                <a:solidFill>
                  <a:schemeClr val="bg1"/>
                </a:solidFill>
                <a:latin typeface="Calibri" pitchFamily="34" charset="0"/>
                <a:cs typeface="Calibri" pitchFamily="34" charset="0"/>
              </a:rPr>
              <a:t>Βημα 7 </a:t>
            </a:r>
            <a:r>
              <a:rPr lang="en-US" sz="3000" b="1" dirty="0">
                <a:solidFill>
                  <a:schemeClr val="bg1"/>
                </a:solidFill>
                <a:latin typeface="Calibri" pitchFamily="34" charset="0"/>
                <a:cs typeface="Calibri" pitchFamily="34" charset="0"/>
              </a:rPr>
              <a:t>: </a:t>
            </a:r>
            <a:r>
              <a:rPr lang="el-GR" sz="3000" b="1" dirty="0">
                <a:solidFill>
                  <a:schemeClr val="bg1"/>
                </a:solidFill>
                <a:latin typeface="Calibri" pitchFamily="34" charset="0"/>
                <a:cs typeface="Calibri" pitchFamily="34" charset="0"/>
              </a:rPr>
              <a:t>Δημιουργια οικοκωδικα (</a:t>
            </a:r>
            <a:r>
              <a:rPr lang="el-GR" sz="2400" b="1" cap="none" dirty="0">
                <a:solidFill>
                  <a:schemeClr val="bg1"/>
                </a:solidFill>
                <a:latin typeface="Calibri" pitchFamily="34" charset="0"/>
                <a:cs typeface="Calibri" pitchFamily="34" charset="0"/>
              </a:rPr>
              <a:t>Φωτογραφικό υλικό του οικοκώδικα – αναγραφή κανόνων)</a:t>
            </a:r>
            <a:endParaRPr lang="el-GR" sz="2400" b="1" dirty="0">
              <a:solidFill>
                <a:schemeClr val="bg1"/>
              </a:solidFill>
              <a:latin typeface="Calibri" pitchFamily="34" charset="0"/>
              <a:cs typeface="Calibri" pitchFamily="34" charset="0"/>
            </a:endParaRPr>
          </a:p>
        </p:txBody>
      </p:sp>
      <p:sp>
        <p:nvSpPr>
          <p:cNvPr id="5" name="Content Placeholder 4"/>
          <p:cNvSpPr>
            <a:spLocks noGrp="1"/>
          </p:cNvSpPr>
          <p:nvPr>
            <p:ph idx="1"/>
          </p:nvPr>
        </p:nvSpPr>
        <p:spPr>
          <a:xfrm>
            <a:off x="304800" y="2500306"/>
            <a:ext cx="8686800" cy="3824294"/>
          </a:xfrm>
        </p:spPr>
        <p:txBody>
          <a:bodyPr>
            <a:normAutofit/>
          </a:bodyPr>
          <a:lstStyle/>
          <a:p>
            <a:pPr fontAlgn="t"/>
            <a:endParaRPr lang="el-GR" dirty="0"/>
          </a:p>
          <a:p>
            <a:pPr fontAlgn="t"/>
            <a:endParaRPr lang="el-GR" dirty="0"/>
          </a:p>
          <a:p>
            <a:pPr fontAlgn="t"/>
            <a:endParaRPr lang="el-GR" dirty="0"/>
          </a:p>
          <a:p>
            <a:pPr fontAlgn="t">
              <a:buNone/>
            </a:pPr>
            <a:endParaRPr lang="el-GR" b="1" dirty="0"/>
          </a:p>
          <a:p>
            <a:pPr fontAlgn="t"/>
            <a:endParaRPr lang="el-GR" dirty="0"/>
          </a:p>
          <a:p>
            <a:pPr fontAlgn="t"/>
            <a:endParaRPr lang="el-GR" dirty="0"/>
          </a:p>
          <a:p>
            <a:pPr fontAlgn="t"/>
            <a:endParaRPr lang="el-GR" b="1" dirty="0"/>
          </a:p>
          <a:p>
            <a:pPr fontAlgn="t"/>
            <a:endParaRPr lang="el-GR" dirty="0"/>
          </a:p>
          <a:p>
            <a:pPr fontAlgn="t"/>
            <a:endParaRPr lang="el-GR" dirty="0"/>
          </a:p>
          <a:p>
            <a:pPr fontAlgn="t"/>
            <a:endParaRPr lang="el-GR" dirty="0"/>
          </a:p>
          <a:p>
            <a:endParaRPr lang="el-GR" dirty="0"/>
          </a:p>
          <a:p>
            <a:pPr>
              <a:buNone/>
            </a:pPr>
            <a:endParaRPr lang="el-GR"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7</a:t>
            </a:fld>
            <a:endParaRPr lang="en-US"/>
          </a:p>
        </p:txBody>
      </p:sp>
      <p:grpSp>
        <p:nvGrpSpPr>
          <p:cNvPr id="12" name="Group 11"/>
          <p:cNvGrpSpPr/>
          <p:nvPr/>
        </p:nvGrpSpPr>
        <p:grpSpPr>
          <a:xfrm>
            <a:off x="1143000" y="0"/>
            <a:ext cx="6858000" cy="1119188"/>
            <a:chOff x="1295400" y="0"/>
            <a:chExt cx="6858000" cy="1119188"/>
          </a:xfrm>
        </p:grpSpPr>
        <p:pic>
          <p:nvPicPr>
            <p:cNvPr id="16" name="Picture 15"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7"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18" name="Picture 17"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9"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20"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686800" cy="838200"/>
          </a:xfrm>
        </p:spPr>
        <p:txBody>
          <a:bodyPr>
            <a:noAutofit/>
          </a:bodyPr>
          <a:lstStyle/>
          <a:p>
            <a:r>
              <a:rPr lang="el-GR" sz="3000" b="1" dirty="0">
                <a:solidFill>
                  <a:schemeClr val="bg1"/>
                </a:solidFill>
                <a:latin typeface="Calibri" pitchFamily="34" charset="0"/>
                <a:cs typeface="Calibri" pitchFamily="34" charset="0"/>
              </a:rPr>
              <a:t>Συνεργασια με δημο / φορεισ (φωτογραφικο υλικο)</a:t>
            </a: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sp>
        <p:nvSpPr>
          <p:cNvPr id="14" name="Content Placeholder 4"/>
          <p:cNvSpPr txBox="1">
            <a:spLocks/>
          </p:cNvSpPr>
          <p:nvPr/>
        </p:nvSpPr>
        <p:spPr>
          <a:xfrm>
            <a:off x="304800" y="1798637"/>
            <a:ext cx="8686800" cy="4525963"/>
          </a:xfrm>
          <a:prstGeom prst="rect">
            <a:avLst/>
          </a:prstGeom>
        </p:spPr>
        <p:txBody>
          <a:bodyPr vert="horz">
            <a:normAutofit/>
          </a:bodyPr>
          <a:lstStyle/>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None/>
              <a:tabLst/>
              <a:defRPr/>
            </a:pPr>
            <a:endParaRPr kumimoji="0" lang="el-GR" sz="3200" b="1"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1"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p:txBody>
      </p:sp>
      <p:grpSp>
        <p:nvGrpSpPr>
          <p:cNvPr id="16" name="Group 15"/>
          <p:cNvGrpSpPr/>
          <p:nvPr/>
        </p:nvGrpSpPr>
        <p:grpSpPr>
          <a:xfrm>
            <a:off x="1143000" y="0"/>
            <a:ext cx="6858000" cy="1119188"/>
            <a:chOff x="1295400" y="0"/>
            <a:chExt cx="6858000" cy="1119188"/>
          </a:xfrm>
        </p:grpSpPr>
        <p:pic>
          <p:nvPicPr>
            <p:cNvPr id="17" name="Picture 16"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8"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19" name="Picture 18"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20"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21"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76400"/>
            <a:ext cx="8686800" cy="838200"/>
          </a:xfrm>
        </p:spPr>
        <p:txBody>
          <a:bodyPr>
            <a:noAutofit/>
          </a:bodyPr>
          <a:lstStyle/>
          <a:p>
            <a:r>
              <a:rPr lang="el-GR" sz="3000" b="1" dirty="0">
                <a:solidFill>
                  <a:schemeClr val="bg1"/>
                </a:solidFill>
                <a:latin typeface="Calibri" pitchFamily="34" charset="0"/>
                <a:cs typeface="Calibri" pitchFamily="34" charset="0"/>
              </a:rPr>
              <a:t>Συνεργασια με αλλα σχολεια (</a:t>
            </a:r>
            <a:r>
              <a:rPr lang="el-GR" sz="3000" b="1" dirty="0" err="1">
                <a:solidFill>
                  <a:schemeClr val="bg1"/>
                </a:solidFill>
                <a:latin typeface="Calibri" pitchFamily="34" charset="0"/>
                <a:cs typeface="Calibri" pitchFamily="34" charset="0"/>
              </a:rPr>
              <a:t>φωτογραφικο</a:t>
            </a:r>
            <a:r>
              <a:rPr lang="el-GR" sz="3000" b="1" dirty="0">
                <a:solidFill>
                  <a:schemeClr val="bg1"/>
                </a:solidFill>
                <a:latin typeface="Calibri" pitchFamily="34" charset="0"/>
                <a:cs typeface="Calibri" pitchFamily="34" charset="0"/>
              </a:rPr>
              <a:t> </a:t>
            </a:r>
            <a:r>
              <a:rPr lang="el-GR" sz="3000" b="1" dirty="0" err="1">
                <a:solidFill>
                  <a:schemeClr val="bg1"/>
                </a:solidFill>
                <a:latin typeface="Calibri" pitchFamily="34" charset="0"/>
                <a:cs typeface="Calibri" pitchFamily="34" charset="0"/>
              </a:rPr>
              <a:t>υλικο</a:t>
            </a:r>
            <a:r>
              <a:rPr lang="el-GR" sz="3000" b="1" dirty="0">
                <a:solidFill>
                  <a:schemeClr val="bg1"/>
                </a:solidFill>
                <a:latin typeface="Calibri" pitchFamily="34" charset="0"/>
                <a:cs typeface="Calibri" pitchFamily="34" charset="0"/>
              </a:rPr>
              <a: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grpSp>
        <p:nvGrpSpPr>
          <p:cNvPr id="15" name="Group 14"/>
          <p:cNvGrpSpPr/>
          <p:nvPr/>
        </p:nvGrpSpPr>
        <p:grpSpPr>
          <a:xfrm>
            <a:off x="1143000" y="0"/>
            <a:ext cx="6858000" cy="1119188"/>
            <a:chOff x="1295400" y="0"/>
            <a:chExt cx="6858000" cy="1119188"/>
          </a:xfrm>
        </p:grpSpPr>
        <p:pic>
          <p:nvPicPr>
            <p:cNvPr id="16" name="Picture 15" descr="λογότυπο της Ελληνικής Εταιρίας Προστασίας της Φύσης"/>
            <p:cNvPicPr>
              <a:picLocks noChangeAspect="1" noChangeArrowheads="1"/>
            </p:cNvPicPr>
            <p:nvPr/>
          </p:nvPicPr>
          <p:blipFill>
            <a:blip r:embed="rId2" cstate="print"/>
            <a:srcRect/>
            <a:stretch>
              <a:fillRect/>
            </a:stretch>
          </p:blipFill>
          <p:spPr>
            <a:xfrm>
              <a:off x="1295400" y="228600"/>
              <a:ext cx="1916328" cy="826314"/>
            </a:xfrm>
            <a:prstGeom prst="rect">
              <a:avLst/>
            </a:prstGeom>
          </p:spPr>
          <p:style>
            <a:lnRef idx="0">
              <a:scrgbClr r="0" g="0" b="0"/>
            </a:lnRef>
            <a:fillRef idx="1002">
              <a:schemeClr val="lt2"/>
            </a:fillRef>
            <a:effectRef idx="0">
              <a:scrgbClr r="0" g="0" b="0"/>
            </a:effectRef>
            <a:fontRef idx="major"/>
          </p:style>
        </p:pic>
        <p:pic>
          <p:nvPicPr>
            <p:cNvPr id="17" name="Picture 9" descr="fee-logo"/>
            <p:cNvPicPr>
              <a:picLocks noChangeAspect="1" noChangeArrowheads="1"/>
            </p:cNvPicPr>
            <p:nvPr/>
          </p:nvPicPr>
          <p:blipFill>
            <a:blip r:embed="rId3" cstate="print"/>
            <a:srcRect/>
            <a:stretch>
              <a:fillRect/>
            </a:stretch>
          </p:blipFill>
          <p:spPr bwMode="auto">
            <a:xfrm>
              <a:off x="7620000" y="152400"/>
              <a:ext cx="533400" cy="966788"/>
            </a:xfrm>
            <a:prstGeom prst="rect">
              <a:avLst/>
            </a:prstGeom>
            <a:noFill/>
            <a:ln w="9525">
              <a:noFill/>
              <a:miter lim="800000"/>
              <a:headEnd/>
              <a:tailEnd/>
            </a:ln>
          </p:spPr>
        </p:pic>
        <p:pic>
          <p:nvPicPr>
            <p:cNvPr id="18" name="Picture 17" descr="Οικολογικά Σχολεία - Eco-Schools"/>
            <p:cNvPicPr>
              <a:picLocks noChangeAspect="1" noChangeArrowheads="1"/>
            </p:cNvPicPr>
            <p:nvPr/>
          </p:nvPicPr>
          <p:blipFill>
            <a:blip r:embed="rId4" cstate="print">
              <a:lum bright="3000" contrast="2000"/>
            </a:blip>
            <a:srcRect/>
            <a:stretch>
              <a:fillRect/>
            </a:stretch>
          </p:blipFill>
          <p:spPr bwMode="auto">
            <a:xfrm>
              <a:off x="6477000" y="152400"/>
              <a:ext cx="660017" cy="914400"/>
            </a:xfrm>
            <a:prstGeom prst="rect">
              <a:avLst/>
            </a:prstGeom>
            <a:noFill/>
            <a:ln w="9525">
              <a:noFill/>
              <a:miter lim="800000"/>
              <a:headEnd/>
              <a:tailEnd/>
            </a:ln>
          </p:spPr>
        </p:pic>
        <p:sp>
          <p:nvSpPr>
            <p:cNvPr id="19" name="Rectangle 3"/>
            <p:cNvSpPr>
              <a:spLocks noChangeArrowheads="1"/>
            </p:cNvSpPr>
            <p:nvPr/>
          </p:nvSpPr>
          <p:spPr bwMode="auto">
            <a:xfrm>
              <a:off x="3276600" y="0"/>
              <a:ext cx="2630848" cy="10926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100" dirty="0">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ΕΛΛΗΝΙΚΗ ΔΗΜΟΚΡΑΤΙΑ</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ΥΠΟΥΡΓΕΙΟ ΠΑΙΔΕΙΑΣ,ΕΡΕΥΝΑΣ ΚΑΙ ΘΡΗΣΚΕΥΜΑΤΩΝ</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ΠΕΡΙΦΕΡΕΙΑΚΗ Δ/ΝΣΗ Π.Ε. &amp; Δ.Ε. ΑΤΤΙΚΗΣ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ea typeface="MS Mincho" pitchFamily="49" charset="-128"/>
                  <a:cs typeface="Times New Roman" pitchFamily="18" charset="0"/>
                </a:rPr>
                <a:t> ΔΙΕΥΘΥΝΣΗ ΔΕΥΤΕΡΟΒΑΘΜΙΑΣ ΕΚΠΑΙΔΕΥΣΗΣ Β’ ΑΘΗΝΑΣ</a:t>
              </a:r>
              <a:endParaRPr kumimoji="0" lang="el-GR" sz="800" b="1" i="0" u="none" strike="noStrike" cap="none" normalizeH="0" baseline="0" dirty="0">
                <a:ln>
                  <a:noFill/>
                </a:ln>
                <a:solidFill>
                  <a:schemeClr val="bg1"/>
                </a:solidFill>
                <a:effectLst>
                  <a:outerShdw blurRad="38100" dist="38100" dir="2700000" algn="tl">
                    <a:srgbClr val="000000">
                      <a:alpha val="43137"/>
                    </a:srgbClr>
                  </a:outerShdw>
                </a:effectLst>
                <a:latin typeface="Calibri" pitchFamily="34" charset="0"/>
                <a:cs typeface="Arial" pitchFamily="34" charset="0"/>
              </a:endParaRPr>
            </a:p>
          </p:txBody>
        </p:sp>
      </p:grpSp>
      <p:pic>
        <p:nvPicPr>
          <p:cNvPr id="20" name="Picture 2" descr="ED"/>
          <p:cNvPicPr>
            <a:picLocks noChangeAspect="1" noChangeArrowheads="1"/>
          </p:cNvPicPr>
          <p:nvPr/>
        </p:nvPicPr>
        <p:blipFill>
          <a:blip r:embed="rId5" cstate="print"/>
          <a:srcRect/>
          <a:stretch>
            <a:fillRect/>
          </a:stretch>
        </p:blipFill>
        <p:spPr bwMode="auto">
          <a:xfrm>
            <a:off x="4267200" y="152400"/>
            <a:ext cx="409575" cy="4095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1138</TotalTime>
  <Words>891</Words>
  <Application>Microsoft Office PowerPoint</Application>
  <PresentationFormat>Προβολή στην οθόνη (4:3)</PresentationFormat>
  <Paragraphs>143</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Calibri</vt:lpstr>
      <vt:lpstr>Franklin Gothic Book</vt:lpstr>
      <vt:lpstr>Franklin Gothic Medium</vt:lpstr>
      <vt:lpstr>Wingdings 2</vt:lpstr>
      <vt:lpstr>Trek</vt:lpstr>
      <vt:lpstr>Παρουσίαση του PowerPoint</vt:lpstr>
      <vt:lpstr>Βημα 1 : Φωτογραφια περιβαλλοντικησ επιτροπησ     (Εφόσον υπάρχει, επικολλήστε την)</vt:lpstr>
      <vt:lpstr>Βημα 2 : ερευνα στο σχολειο (φωτογραφικο υλικο)</vt:lpstr>
      <vt:lpstr>Διευκρινιση ορων : Δραστηριοτητα - δραση</vt:lpstr>
      <vt:lpstr>Βημα 4 : εφαρμογη σχεδιου δρασησ (φωτογραφικο υλικο - 2 διαφανειεσ)</vt:lpstr>
      <vt:lpstr>Βημα 6 ενημερωση – διαχυση αποτελεσματων (φωτογραφικο υλικο - 2 διαφανειεσ)</vt:lpstr>
      <vt:lpstr>Βημα 7 : Δημιουργια οικοκωδικα (Φωτογραφικό υλικό του οικοκώδικα – αναγραφή κανόνων)</vt:lpstr>
      <vt:lpstr>Συνεργασια με δημο / φορεισ (φωτογραφικο υλικο)</vt:lpstr>
      <vt:lpstr>Συνεργασια με αλλα σχολεια (φωτογραφικο υλικο)</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Varvara</dc:creator>
  <cp:lastModifiedBy>praktiki</cp:lastModifiedBy>
  <cp:revision>128</cp:revision>
  <dcterms:created xsi:type="dcterms:W3CDTF">2006-08-16T00:00:00Z</dcterms:created>
  <dcterms:modified xsi:type="dcterms:W3CDTF">2023-06-01T11:13:30Z</dcterms:modified>
</cp:coreProperties>
</file>