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63" r:id="rId3"/>
    <p:sldId id="271" r:id="rId4"/>
    <p:sldId id="272" r:id="rId5"/>
    <p:sldId id="268" r:id="rId6"/>
    <p:sldId id="283" r:id="rId7"/>
    <p:sldId id="274" r:id="rId8"/>
    <p:sldId id="279" r:id="rId9"/>
    <p:sldId id="273" r:id="rId10"/>
    <p:sldId id="275" r:id="rId11"/>
    <p:sldId id="278" r:id="rId12"/>
    <p:sldId id="281" r:id="rId13"/>
    <p:sldId id="276" r:id="rId14"/>
    <p:sldId id="280" r:id="rId15"/>
    <p:sldId id="277" r:id="rId16"/>
    <p:sldId id="284" r:id="rId17"/>
    <p:sldId id="285" r:id="rId18"/>
    <p:sldId id="269" r:id="rId19"/>
    <p:sldId id="282" r:id="rId20"/>
    <p:sldId id="286" r:id="rId21"/>
    <p:sldId id="259" r:id="rId22"/>
    <p:sldId id="287" r:id="rId23"/>
    <p:sldId id="260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1" initials="u" lastIdx="10" clrIdx="0"/>
  <p:cmAuthor id="1" name="Xristina" initials="X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C67CF-DCF7-4A53-B0A1-581348F4F669}" type="datetimeFigureOut">
              <a:rPr lang="el-GR" smtClean="0"/>
              <a:pPr/>
              <a:t>7/4/2021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7FF42-712F-4187-89A0-4B90ADD960E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86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D09C-6068-4578-8819-F45C23D041CF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E995-3572-4B9C-AFD9-30D5C4B2CF96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4D69-53D1-4A63-B2D8-EB54721619ED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1C695-9148-42D7-A6FC-CDB591958E2E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F542-7282-48A3-8B5E-CF8DD84CB9BD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74CD-40D6-4394-BC38-B58ADF9C27BE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38741-2C60-475B-908F-168D1146914D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B1B1-7B86-412C-84B7-29D5135320DA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0D1E-C68E-4EDA-9961-EA50612E6173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799-78BC-4FEB-96AA-B2AEFAA39EBA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8B3-DBC1-4EC1-BB7C-1354ABD0ED0F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4000"/>
            <a:lum/>
          </a:blip>
          <a:srcRect/>
          <a:stretch>
            <a:fillRect t="-57000" b="-5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59EFA9-433C-42BD-9F02-D63FA6AF5E24}" type="datetime1">
              <a:rPr lang="en-US" smtClean="0"/>
              <a:pPr/>
              <a:t>4/7/2021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mailto:contact@dpa.g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epf@eepf.gr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352800"/>
            <a:ext cx="8458200" cy="331656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Τιτλοσ προγραμματοσ π.ε. </a:t>
            </a:r>
            <a:r>
              <a:rPr lang="en-US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θεματικεσ </a:t>
            </a:r>
            <a:r>
              <a:rPr lang="el-GR" sz="3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ενοτητεσ</a:t>
            </a: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του </a:t>
            </a:r>
            <a:r>
              <a:rPr lang="el-GR" sz="3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προγραμματοσ</a:t>
            </a: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οικολογικα</a:t>
            </a:r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σχολεια</a:t>
            </a:r>
            <a:r>
              <a:rPr lang="en-US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458200" cy="1524000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Σχολείο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Διεύθυνση Εκπαίδευσης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Σχολικό έτος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 </a:t>
            </a:r>
            <a:r>
              <a:rPr lang="el-GR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2020-20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l-GR" b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</a:t>
            </a:r>
            <a:endParaRPr lang="el-GR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8" name="Picture 7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9" name="Picture 9" descr="fee-logo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5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4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εφαρμογη σχεδιου δρασησ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686800" cy="4144963"/>
          </a:xfrm>
        </p:spPr>
        <p:txBody>
          <a:bodyPr>
            <a:normAutofit/>
          </a:bodyPr>
          <a:lstStyle/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Αξιολογήθηκαν τα αποτελέσματα του Σχεδίου Δράσης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 </a:t>
            </a:r>
          </a:p>
          <a:p>
            <a:pPr fontAlgn="t">
              <a:buNone/>
            </a:pP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>
              <a:buNone/>
            </a:pP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Αναφέρετε τους τρόπους με τους οποίους αξιολογήθηκαν τα αποτελέσματα του Σχεδίου δράσης σας (αν απαντήσατε θετικά στην προηγούμενη ερώτηση)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95600" y="2819400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 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3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716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4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εφαρμογη σχεδιου δρασησ (φωτογραφικο </a:t>
            </a:r>
            <a:r>
              <a:rPr lang="el-GR" sz="30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υλικο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2 </a:t>
            </a:r>
            <a:r>
              <a:rPr lang="el-GR" sz="30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διαφανειεσ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4" name="Picture 13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5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8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Διευκρινιση ορων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Δραστηριοτητα - δραση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348880"/>
            <a:ext cx="8686800" cy="4248472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Ο όρος </a:t>
            </a:r>
            <a:r>
              <a:rPr lang="el-G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«δραστηριότητα» 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(activity) μπορεί να περιλαμβάνει ενέργειες κατά τις οποίες οι μαθητές επεξεργάζονται το θέμα, όπως για παράδειγμα μελέτη πεδίου, κατασκευές, φύλλα εργασίας , παιχνίδια ρόλων κλπ ή π.χ.τη διερεύνηση της ποιότητας των υδατικών και εδαφικών πόρων μιας περιοχής</a:t>
            </a:r>
          </a:p>
          <a:p>
            <a:r>
              <a:rPr lang="el-G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Δράσεις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είναι οι ενέργειες κατά τις οποίες οι μαθητές αναλαμβάνουν ρόλο ενεργού πολίτη, πχ ενημέρωση κοινού, καθαρισμός ακτής, ενημέρωση κοινού κλπ</a:t>
            </a:r>
          </a:p>
          <a:p>
            <a:r>
              <a:rPr lang="el-GR" sz="2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Στόχος των συλλογικών περιβαλλοντικών </a:t>
            </a:r>
            <a:r>
              <a:rPr lang="el-GR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δράσεων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είναι η βελτίωση της ποιότητας ζωής των πολιτών και η επίτευξη της αειφόρου ή βιώσιμης ανάπτυξης. (π.χ. Δράση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άρνηση </a:t>
            </a:r>
            <a:r>
              <a:rPr lang="el-G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υποστήριξης-αγοράς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των αγροτικών προϊόντων)</a:t>
            </a:r>
          </a:p>
          <a:p>
            <a:endParaRPr lang="el-GR" sz="2400" u="sng" dirty="0" smtClean="0">
              <a:solidFill>
                <a:schemeClr val="bg1"/>
              </a:solidFill>
            </a:endParaRPr>
          </a:p>
          <a:p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6" name="Picture 5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7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47800"/>
            <a:ext cx="88392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5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συνδεση με το αναλυτικο προγραμμα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228600" y="2667000"/>
            <a:ext cx="8686800" cy="38401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Αναφέρετε τα μαθήματα/θέματα  του αναλυτικού προγράμματος με τα οποία συνδέθηκε το πρόγραμμά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σας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: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3" name="Picture 12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4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4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7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4582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6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ενημερωση/εμπλοκη σχολικησ κοινοτητασ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2560637"/>
            <a:ext cx="8382000" cy="3840163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Τάξεις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Αριθμός εμπλεκόμενων μαθητών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Με ποιούς τρόπους έχει εμπλακεί η σχολική κοινότητα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Βαθμός εμπλοκής σχολικής κοινότητας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5486400"/>
          <a:ext cx="6096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καθόλου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μικρός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μέτριος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μεγάλος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Πολύ μεγάλος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5" name="Picture 14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6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6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9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6 ενημερωση – διαχυση αποτελεσματων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8686800" cy="4068763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bg1"/>
                </a:solidFill>
              </a:rPr>
              <a:t>Αναφέρετε τις δράσεις τις οποίες διοργανώσατε, ή στις οποίες συμμετείχε το σχολείο 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endParaRPr lang="el-GR" sz="2400" dirty="0" smtClean="0">
              <a:solidFill>
                <a:schemeClr val="bg1"/>
              </a:solidFill>
            </a:endParaRPr>
          </a:p>
          <a:p>
            <a:endParaRPr lang="el-GR" sz="2400" dirty="0" smtClean="0">
              <a:solidFill>
                <a:schemeClr val="bg1"/>
              </a:solidFill>
            </a:endParaRPr>
          </a:p>
          <a:p>
            <a:endParaRPr lang="el-GR" sz="2400" dirty="0" smtClean="0">
              <a:solidFill>
                <a:schemeClr val="bg1"/>
              </a:solidFill>
            </a:endParaRPr>
          </a:p>
          <a:p>
            <a:r>
              <a:rPr lang="el-GR" sz="2400" dirty="0" smtClean="0">
                <a:solidFill>
                  <a:schemeClr val="bg1"/>
                </a:solidFill>
              </a:rPr>
              <a:t>Αναφέρετε τους τρόπους με τους οποίους έγινε η διάχυση των αποτελεσμάτων 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1" name="Picture 10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2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6 ενημερωση – διαχυση αποτελεσματων (φωτογραφικο υλικο)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1" name="Picture 10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2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6 ενημερωση – διαχυση αποτελεσματων (φωτογραφικο υλικο)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1" name="Picture 10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2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7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Δημιουργια οικοκωδικα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2133600"/>
            <a:ext cx="8686800" cy="4525963"/>
          </a:xfrm>
        </p:spPr>
        <p:txBody>
          <a:bodyPr>
            <a:normAutofit/>
          </a:bodyPr>
          <a:lstStyle/>
          <a:p>
            <a:r>
              <a:rPr lang="el-GR" sz="2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Στην περίπτωση που διαμορφώθηκε Οικοκώδικας, απαντήστε στα παρακάτω </a:t>
            </a:r>
          </a:p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Από ποιούς διαμορφώθηκε ο Οικοκώδικας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n-US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Δημοσιοποιήθηκε ο </a:t>
            </a:r>
            <a:r>
              <a:rPr lang="el-GR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Οικοκώδικας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και πού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>
              <a:buNone/>
            </a:pPr>
            <a:endParaRPr lang="el-GR" sz="2400" b="1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b="1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362200" y="4953000"/>
          <a:ext cx="1905000" cy="870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952500"/>
              </a:tblGrid>
              <a:tr h="504497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7" name="Picture 16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8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1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7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Δημιουργια οικοκωδικα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332037"/>
            <a:ext cx="8686800" cy="4297363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Αναγραφή κανόνων Οικοκώδικα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>
              <a:buNone/>
            </a:pPr>
            <a:endParaRPr lang="el-GR" sz="2400" b="1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b="1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6" name="Picture 15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0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50292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Στοιχεια Σχολειου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Σχολικά έτη συμμετοχής στο Δ.Θ.Δ. «Οικολογικά Σχολεία»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Τηλέφωνο σχολείου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Ταχυδρομική διεύθυνση σχολείου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Ηλεκτρονική διεύθυνση επικοινωνίας σχολείου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endParaRPr lang="el-GR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0668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3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48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478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7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Δημιουργια οικοκωδικα (φωτογραφικο υλικο 1 διαφανεια)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798637"/>
            <a:ext cx="8686800" cy="4525963"/>
          </a:xfrm>
        </p:spPr>
        <p:txBody>
          <a:bodyPr>
            <a:normAutofit/>
          </a:bodyPr>
          <a:lstStyle/>
          <a:p>
            <a:pPr fontAlgn="t"/>
            <a:endParaRPr lang="el-GR" dirty="0" smtClean="0"/>
          </a:p>
          <a:p>
            <a:pPr fontAlgn="t"/>
            <a:endParaRPr lang="el-GR" dirty="0" smtClean="0"/>
          </a:p>
          <a:p>
            <a:pPr fontAlgn="t"/>
            <a:endParaRPr lang="el-GR" dirty="0" smtClean="0"/>
          </a:p>
          <a:p>
            <a:pPr fontAlgn="t">
              <a:buNone/>
            </a:pPr>
            <a:endParaRPr lang="el-GR" b="1" dirty="0" smtClean="0"/>
          </a:p>
          <a:p>
            <a:pPr fontAlgn="t"/>
            <a:endParaRPr lang="el-GR" dirty="0" smtClean="0"/>
          </a:p>
          <a:p>
            <a:pPr fontAlgn="t"/>
            <a:endParaRPr lang="el-GR" dirty="0" smtClean="0"/>
          </a:p>
          <a:p>
            <a:pPr fontAlgn="t"/>
            <a:endParaRPr lang="el-GR" b="1" dirty="0" smtClean="0"/>
          </a:p>
          <a:p>
            <a:pPr fontAlgn="t"/>
            <a:endParaRPr lang="el-GR" dirty="0" smtClean="0"/>
          </a:p>
          <a:p>
            <a:pPr fontAlgn="t"/>
            <a:endParaRPr lang="el-GR" dirty="0" smtClean="0"/>
          </a:p>
          <a:p>
            <a:pPr fontAlgn="t"/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6" name="Picture 15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0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Συνεργασια με δημο / φορεισ (φωτογραφικο υλικο)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228600" y="2743200"/>
            <a:ext cx="8686800" cy="36115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Αναφέρετε τους Φορείς με τους οποίους συνεργαστήκατε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:</a:t>
            </a: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24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8" name="Picture 17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9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2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Συνεργασια με δημο / φορεισ (φωτογραφικο υλικο)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304800" y="1798637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7" name="Picture 16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8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1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764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Συνεργασια με αλλα σχολεια (</a:t>
            </a:r>
            <a:r>
              <a:rPr lang="el-GR" sz="30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φωτογραφικο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0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υλικο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3048000"/>
            <a:ext cx="8686800" cy="3306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Συνεργαστήκατε με άλλο σχολείο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Αν ναι, πώς ;</a:t>
            </a:r>
          </a:p>
          <a:p>
            <a:pPr>
              <a:buNone/>
            </a:pPr>
            <a:endParaRPr lang="el-G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362200" y="3657600"/>
          <a:ext cx="2286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34290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6" name="Picture 15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0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6" name="Picture 5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7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3306763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l-GR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3875" y="1245007"/>
            <a:ext cx="8305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chemeClr val="bg1"/>
                </a:solidFill>
              </a:rPr>
              <a:t>ΔΗΛΩΣΗ ΠΡΟΣΤΑΣΙΑΣ ΠΡΟΣΩΠΙΚΩΝ ΔΕΔΟΜΕΝΩΝ</a:t>
            </a:r>
          </a:p>
          <a:p>
            <a:pPr algn="just"/>
            <a:r>
              <a:rPr lang="el-GR" sz="1200" i="1" dirty="0" smtClean="0">
                <a:solidFill>
                  <a:schemeClr val="bg1"/>
                </a:solidFill>
              </a:rPr>
              <a:t>Για τις ανάγκες διεξαγωγής του Προγράμματος «</a:t>
            </a:r>
            <a:r>
              <a:rPr lang="el-GR" sz="1200" b="1" i="1" dirty="0" smtClean="0">
                <a:solidFill>
                  <a:schemeClr val="bg1"/>
                </a:solidFill>
              </a:rPr>
              <a:t>Οικολογικά Σχολεία</a:t>
            </a:r>
            <a:r>
              <a:rPr lang="el-GR" sz="1200" i="1" dirty="0" smtClean="0">
                <a:solidFill>
                  <a:schemeClr val="bg1"/>
                </a:solidFill>
              </a:rPr>
              <a:t>», όπως και για τη διαδικασία βράβευσης των συμμετεχόντων σχολείων, σύμφωνα με το </a:t>
            </a:r>
            <a:r>
              <a:rPr lang="el-GR" sz="1200" i="1" dirty="0">
                <a:solidFill>
                  <a:schemeClr val="bg1"/>
                </a:solidFill>
              </a:rPr>
              <a:t>εγκεκριμένο </a:t>
            </a:r>
            <a:r>
              <a:rPr lang="el-GR" sz="1200" i="1" dirty="0" smtClean="0">
                <a:solidFill>
                  <a:schemeClr val="bg1"/>
                </a:solidFill>
              </a:rPr>
              <a:t>με απόφαση του ΥΠΠΕΘ </a:t>
            </a:r>
            <a:r>
              <a:rPr lang="el-GR" sz="1200" i="1" dirty="0">
                <a:solidFill>
                  <a:schemeClr val="bg1"/>
                </a:solidFill>
              </a:rPr>
              <a:t>(αρ. </a:t>
            </a:r>
            <a:r>
              <a:rPr lang="el-GR" sz="1200" i="1" dirty="0" err="1">
                <a:solidFill>
                  <a:schemeClr val="bg1"/>
                </a:solidFill>
              </a:rPr>
              <a:t>πρωτ</a:t>
            </a:r>
            <a:r>
              <a:rPr lang="el-GR" sz="1200" i="1" dirty="0">
                <a:solidFill>
                  <a:schemeClr val="bg1"/>
                </a:solidFill>
              </a:rPr>
              <a:t>. 13918/Δ2/27-01-2017)</a:t>
            </a:r>
            <a:r>
              <a:rPr lang="el-GR" sz="1200" i="1" dirty="0" smtClean="0">
                <a:solidFill>
                  <a:schemeClr val="bg1"/>
                </a:solidFill>
              </a:rPr>
              <a:t> πρόγραμμα, η Ελληνική Εταιρία Προστασίας της Φύσης (ΕΕΠΦ) θα συλλέγει και θα επεξεργάζεται προσωπικά δεδομένα των συμμετεχόντων εκπαιδευτικών, και πιο συγκεκριμένα</a:t>
            </a:r>
            <a:r>
              <a:rPr lang="en-US" sz="1200" i="1" dirty="0" smtClean="0">
                <a:solidFill>
                  <a:schemeClr val="bg1"/>
                </a:solidFill>
              </a:rPr>
              <a:t> </a:t>
            </a:r>
            <a:r>
              <a:rPr lang="el-GR" sz="1200" i="1" dirty="0" smtClean="0">
                <a:solidFill>
                  <a:schemeClr val="bg1"/>
                </a:solidFill>
              </a:rPr>
              <a:t>ονοματεπώνυμο, κινητό τηλέφωνο και διεύθυνση ηλεκτρονικού ταχυδρομείου (</a:t>
            </a:r>
            <a:r>
              <a:rPr lang="en-US" sz="1200" i="1" dirty="0">
                <a:solidFill>
                  <a:schemeClr val="bg1"/>
                </a:solidFill>
              </a:rPr>
              <a:t>e</a:t>
            </a:r>
            <a:r>
              <a:rPr lang="en-US" sz="1200" i="1" dirty="0" smtClean="0">
                <a:solidFill>
                  <a:schemeClr val="bg1"/>
                </a:solidFill>
              </a:rPr>
              <a:t>mail). </a:t>
            </a:r>
            <a:r>
              <a:rPr lang="el-GR" sz="1200" i="1" dirty="0" smtClean="0">
                <a:solidFill>
                  <a:schemeClr val="bg1"/>
                </a:solidFill>
              </a:rPr>
              <a:t>Υπεύθυνος επεξεργασίας των συλλεχθέντων δεδομένων είναι η ΕΕΠΦ, η οποία δεσμεύεται να τηρεί και να προστατεύει τα δεδομένα </a:t>
            </a:r>
            <a:r>
              <a:rPr lang="el-GR" sz="1200" i="1" dirty="0">
                <a:solidFill>
                  <a:schemeClr val="bg1"/>
                </a:solidFill>
              </a:rPr>
              <a:t>σας βάσει </a:t>
            </a:r>
            <a:r>
              <a:rPr lang="el-GR" sz="1200" i="1" dirty="0" smtClean="0">
                <a:solidFill>
                  <a:schemeClr val="bg1"/>
                </a:solidFill>
              </a:rPr>
              <a:t>των διατάξεων </a:t>
            </a:r>
            <a:r>
              <a:rPr lang="el-GR" sz="1200" i="1" dirty="0">
                <a:solidFill>
                  <a:schemeClr val="bg1"/>
                </a:solidFill>
              </a:rPr>
              <a:t>της </a:t>
            </a:r>
            <a:r>
              <a:rPr lang="el-GR" sz="1200" i="1" dirty="0" smtClean="0">
                <a:solidFill>
                  <a:schemeClr val="bg1"/>
                </a:solidFill>
              </a:rPr>
              <a:t>ισχύουσας </a:t>
            </a:r>
            <a:r>
              <a:rPr lang="el-GR" sz="1200" i="1" dirty="0">
                <a:solidFill>
                  <a:schemeClr val="bg1"/>
                </a:solidFill>
              </a:rPr>
              <a:t>ελληνικής και ευρωπαϊκής νομοθεσίας περί προσωπικών δεδομένων καθώς και από τις σχετικές αποφάσεις, οδηγίες και κανονιστικές πράξεις της αρμόδιας Αρχής Προστασίας Δεδομένων Προσωπικού </a:t>
            </a:r>
            <a:r>
              <a:rPr lang="el-GR" sz="1200" i="1" dirty="0" smtClean="0">
                <a:solidFill>
                  <a:schemeClr val="bg1"/>
                </a:solidFill>
              </a:rPr>
              <a:t>Χαρακτήρα</a:t>
            </a:r>
            <a:r>
              <a:rPr lang="en-US" sz="1200" i="1" dirty="0" smtClean="0">
                <a:solidFill>
                  <a:schemeClr val="bg1"/>
                </a:solidFill>
              </a:rPr>
              <a:t> </a:t>
            </a:r>
            <a:r>
              <a:rPr lang="el-GR" sz="1200" i="1" dirty="0" smtClean="0">
                <a:solidFill>
                  <a:schemeClr val="bg1"/>
                </a:solidFill>
              </a:rPr>
              <a:t>για εύλογο χρονικό διάστημα. Σκοπός της συλλογής είναι η συμμετοχή στο πρόγραμμα καθώς και η ενημέρωση και επικοινωνία με τους συμμετέχοντες.</a:t>
            </a:r>
          </a:p>
          <a:p>
            <a:pPr algn="just"/>
            <a:r>
              <a:rPr lang="el-GR" sz="1200" i="1" dirty="0" smtClean="0">
                <a:solidFill>
                  <a:schemeClr val="bg1"/>
                </a:solidFill>
              </a:rPr>
              <a:t> </a:t>
            </a:r>
            <a:r>
              <a:rPr lang="el-GR" sz="1200" i="1" dirty="0">
                <a:solidFill>
                  <a:schemeClr val="bg1"/>
                </a:solidFill>
              </a:rPr>
              <a:t>Η </a:t>
            </a:r>
            <a:r>
              <a:rPr lang="el-GR" sz="1200" i="1" dirty="0" smtClean="0">
                <a:solidFill>
                  <a:schemeClr val="bg1"/>
                </a:solidFill>
              </a:rPr>
              <a:t>ΕΕΠΦ διαβιβάζει τα </a:t>
            </a:r>
            <a:r>
              <a:rPr lang="el-GR" sz="1200" i="1" dirty="0">
                <a:solidFill>
                  <a:schemeClr val="bg1"/>
                </a:solidFill>
              </a:rPr>
              <a:t>παραπάνω δεδομένα </a:t>
            </a:r>
            <a:r>
              <a:rPr lang="el-GR" sz="1200" i="1" dirty="0" smtClean="0">
                <a:solidFill>
                  <a:schemeClr val="bg1"/>
                </a:solidFill>
              </a:rPr>
              <a:t>στη Συντονιστική Επιτροπή του Δικτύου, όπως αυτή ορίζεται από </a:t>
            </a:r>
            <a:r>
              <a:rPr lang="el-GR" sz="1200" i="1" dirty="0">
                <a:solidFill>
                  <a:schemeClr val="bg1"/>
                </a:solidFill>
              </a:rPr>
              <a:t>την προαναφερθείσα έγκριση, και σε κανένα άλλο τρίτο μέρος χωρίς </a:t>
            </a:r>
            <a:r>
              <a:rPr lang="el-GR" sz="1200" i="1" dirty="0" smtClean="0">
                <a:solidFill>
                  <a:schemeClr val="bg1"/>
                </a:solidFill>
              </a:rPr>
              <a:t>δική </a:t>
            </a:r>
            <a:r>
              <a:rPr lang="el-GR" sz="1200" i="1" dirty="0">
                <a:solidFill>
                  <a:schemeClr val="bg1"/>
                </a:solidFill>
              </a:rPr>
              <a:t>σας συγκατάθεση. </a:t>
            </a:r>
          </a:p>
          <a:p>
            <a:pPr algn="just"/>
            <a:r>
              <a:rPr lang="el-GR" sz="1200" i="1" dirty="0">
                <a:solidFill>
                  <a:schemeClr val="bg1"/>
                </a:solidFill>
              </a:rPr>
              <a:t>Σύμφωνα με το νομοθετικό πλαίσιο όπως προκύπτει από την εφαρμογή του νέου Κανονισμού για την προστασία των προσωπικών δεδομένων (2016/672), τα δικαιώματα που έχετε σε σχέση με τα δεδομένα σας είναι τα εξής: Δικαίωμα ενημέρωσης, </a:t>
            </a:r>
            <a:r>
              <a:rPr lang="el-GR" sz="1200" i="1" dirty="0" smtClean="0">
                <a:solidFill>
                  <a:schemeClr val="bg1"/>
                </a:solidFill>
              </a:rPr>
              <a:t>δικαίωμα </a:t>
            </a:r>
            <a:r>
              <a:rPr lang="el-GR" sz="1200" i="1" dirty="0">
                <a:solidFill>
                  <a:schemeClr val="bg1"/>
                </a:solidFill>
              </a:rPr>
              <a:t>φορητότητας, </a:t>
            </a:r>
            <a:r>
              <a:rPr lang="el-GR" sz="1200" i="1" dirty="0" smtClean="0">
                <a:solidFill>
                  <a:schemeClr val="bg1"/>
                </a:solidFill>
              </a:rPr>
              <a:t>δικαίωμα </a:t>
            </a:r>
            <a:r>
              <a:rPr lang="el-GR" sz="1200" i="1" dirty="0">
                <a:solidFill>
                  <a:schemeClr val="bg1"/>
                </a:solidFill>
              </a:rPr>
              <a:t>διόρθωσης, </a:t>
            </a:r>
            <a:r>
              <a:rPr lang="el-GR" sz="1200" i="1" dirty="0" smtClean="0">
                <a:solidFill>
                  <a:schemeClr val="bg1"/>
                </a:solidFill>
              </a:rPr>
              <a:t>δικαίωμα </a:t>
            </a:r>
            <a:r>
              <a:rPr lang="el-GR" sz="1200" i="1" dirty="0">
                <a:solidFill>
                  <a:schemeClr val="bg1"/>
                </a:solidFill>
              </a:rPr>
              <a:t>διαγραφής, </a:t>
            </a:r>
            <a:r>
              <a:rPr lang="el-GR" sz="1200" i="1" dirty="0" smtClean="0">
                <a:solidFill>
                  <a:schemeClr val="bg1"/>
                </a:solidFill>
              </a:rPr>
              <a:t>δικαίωμα </a:t>
            </a:r>
            <a:r>
              <a:rPr lang="el-GR" sz="1200" i="1" dirty="0">
                <a:solidFill>
                  <a:schemeClr val="bg1"/>
                </a:solidFill>
              </a:rPr>
              <a:t>εναντίωσης στην </a:t>
            </a:r>
            <a:r>
              <a:rPr lang="el-GR" sz="1200" i="1" dirty="0" smtClean="0">
                <a:solidFill>
                  <a:schemeClr val="bg1"/>
                </a:solidFill>
              </a:rPr>
              <a:t>επεξεργασία. Κατόπιν υποβολής αιτήματος που αφορά στην άσκηση των δικαιωμάτων σας, η ΕΕΠΦ </a:t>
            </a:r>
            <a:r>
              <a:rPr lang="el-GR" sz="1200" i="1" dirty="0">
                <a:solidFill>
                  <a:schemeClr val="bg1"/>
                </a:solidFill>
              </a:rPr>
              <a:t>θα απαντήσει αιτιολογημένα γραπτώς στο αίτημά σας μέσα σε διάστημα 30 ημερολογιακών ημερών από την ημερομηνία υποβολής του αντίστοιχου αιτήματος στην παρακάτω ηλεκτρονική διεύθυνση </a:t>
            </a:r>
            <a:r>
              <a:rPr lang="el-GR" sz="1200" i="1" dirty="0" smtClean="0">
                <a:solidFill>
                  <a:schemeClr val="bg1"/>
                </a:solidFill>
              </a:rPr>
              <a:t>: </a:t>
            </a:r>
            <a:r>
              <a:rPr lang="en-US" sz="1200" b="1" i="1" dirty="0" smtClean="0">
                <a:solidFill>
                  <a:schemeClr val="bg1"/>
                </a:solidFill>
                <a:hlinkClick r:id="rId6"/>
              </a:rPr>
              <a:t>eepf@eepf.gr</a:t>
            </a:r>
            <a:r>
              <a:rPr lang="en-US" sz="1200" b="1" i="1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l-GR" sz="1200" i="1" dirty="0" smtClean="0">
                <a:solidFill>
                  <a:schemeClr val="bg1"/>
                </a:solidFill>
              </a:rPr>
              <a:t>Στην </a:t>
            </a:r>
            <a:r>
              <a:rPr lang="el-GR" sz="1200" i="1" dirty="0">
                <a:solidFill>
                  <a:schemeClr val="bg1"/>
                </a:solidFill>
              </a:rPr>
              <a:t>περίπτωση που θεωρείτε ότι θίγεται κατά οποιονδήποτε τρόπο η προστασία των προσωπικών σας δεδομένων, μπορείτε να προσφύγετε στην Αρχή Προστασίας Δεδομένων Προσωπικού Χαρακτήρα (</a:t>
            </a:r>
            <a:r>
              <a:rPr lang="el-GR" sz="1200" i="1" dirty="0" err="1">
                <a:solidFill>
                  <a:schemeClr val="bg1"/>
                </a:solidFill>
              </a:rPr>
              <a:t>Τηλ</a:t>
            </a:r>
            <a:r>
              <a:rPr lang="el-GR" sz="1200" i="1" dirty="0">
                <a:solidFill>
                  <a:schemeClr val="bg1"/>
                </a:solidFill>
              </a:rPr>
              <a:t>: 2106475628, </a:t>
            </a:r>
            <a:r>
              <a:rPr lang="en-US" sz="1200" i="1" dirty="0" err="1">
                <a:solidFill>
                  <a:schemeClr val="bg1"/>
                </a:solidFill>
              </a:rPr>
              <a:t>E</a:t>
            </a:r>
            <a:r>
              <a:rPr lang="el-GR" sz="1200" i="1" dirty="0" err="1" smtClean="0">
                <a:solidFill>
                  <a:schemeClr val="bg1"/>
                </a:solidFill>
              </a:rPr>
              <a:t>mai</a:t>
            </a:r>
            <a:r>
              <a:rPr lang="en-US" sz="1200" i="1" dirty="0" smtClean="0">
                <a:solidFill>
                  <a:schemeClr val="bg1"/>
                </a:solidFill>
              </a:rPr>
              <a:t>l:</a:t>
            </a:r>
            <a:r>
              <a:rPr lang="el-GR" sz="1200" i="1" dirty="0">
                <a:solidFill>
                  <a:schemeClr val="bg1"/>
                </a:solidFill>
              </a:rPr>
              <a:t> </a:t>
            </a:r>
            <a:r>
              <a:rPr lang="el-GR" sz="1200" i="1" dirty="0" smtClean="0">
                <a:solidFill>
                  <a:schemeClr val="bg1"/>
                </a:solidFill>
                <a:hlinkClick r:id="rId7"/>
              </a:rPr>
              <a:t>contact@dpa.gr</a:t>
            </a:r>
            <a:r>
              <a:rPr lang="el-GR" sz="1200" i="1" dirty="0" smtClean="0">
                <a:solidFill>
                  <a:schemeClr val="bg1"/>
                </a:solidFill>
              </a:rPr>
              <a:t> ).</a:t>
            </a:r>
            <a:endParaRPr lang="el-GR" sz="1200" i="1" dirty="0">
              <a:solidFill>
                <a:schemeClr val="bg1"/>
              </a:solidFill>
            </a:endParaRPr>
          </a:p>
          <a:p>
            <a:pPr lvl="0"/>
            <a:endParaRPr lang="el-GR" sz="1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49530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Στοιχεια εκπαιδευτικων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86800" cy="4525963"/>
          </a:xfrm>
        </p:spPr>
        <p:txBody>
          <a:bodyPr>
            <a:normAutofit/>
          </a:bodyPr>
          <a:lstStyle/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Ονοματεπώνυμο υπεύθυνου εκπαιδευτικού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Κινητό τηλέφωνο υπεύθυνου εκπαιδευτικού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Ηλεκτρονική διεύθυνση επικοινωνίας υπεύθυνου εκπαιδευτικού:</a:t>
            </a:r>
            <a:endParaRPr lang="en-US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3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5334000" cy="8382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Στοιχεια εκπαιδευτικων</a:t>
            </a:r>
            <a:endParaRPr lang="el-GR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525963"/>
          </a:xfrm>
        </p:spPr>
        <p:txBody>
          <a:bodyPr/>
          <a:lstStyle/>
          <a:p>
            <a:pPr lvl="1"/>
            <a:endParaRPr lang="en-US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Ονοματεπώνυμο και κλάδος συμμετεχόντων εκπαιδευτικών στο πρόγραμμα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l-GR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3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5400"/>
            <a:ext cx="91440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1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δημιουργια περιβαλλοντικησ επιτροπησ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286000"/>
            <a:ext cx="8686800" cy="40386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Συγκροτήθηκε Περιβαλλοντική Επιτροπή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Αναφέρετε από ποιούς αποτελείται η Περιβαλλοντική Επιτροπή (εάν συγκροτήθηκε)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:</a:t>
            </a:r>
          </a:p>
          <a:p>
            <a:pPr fontAlgn="t"/>
            <a:endParaRPr lang="el-GR" sz="2400" dirty="0" smtClean="0"/>
          </a:p>
          <a:p>
            <a:pPr fontAlgn="t">
              <a:buNone/>
            </a:pPr>
            <a:endParaRPr lang="el-GR" sz="2400" b="1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b="1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endParaRPr lang="el-GR" sz="2400" dirty="0" smtClean="0"/>
          </a:p>
          <a:p>
            <a:pPr>
              <a:buNone/>
            </a:pPr>
            <a:endParaRPr lang="el-GR" sz="24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048000" y="2743200"/>
          <a:ext cx="1524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</a:tblGrid>
              <a:tr h="30480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7" name="Picture 16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8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21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95400"/>
            <a:ext cx="8686800" cy="11430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1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δημιουργια περιβαλλοντικησ επιτροπησ (φωτογραφικο υλικο 1 διαφανεια)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2667000"/>
            <a:ext cx="8686800" cy="3382963"/>
          </a:xfrm>
        </p:spPr>
        <p:txBody>
          <a:bodyPr>
            <a:normAutofit/>
          </a:bodyPr>
          <a:lstStyle/>
          <a:p>
            <a:pPr fontAlgn="t"/>
            <a:endParaRPr lang="el-GR" sz="2400" dirty="0" smtClean="0"/>
          </a:p>
          <a:p>
            <a:pPr fontAlgn="t">
              <a:buNone/>
            </a:pPr>
            <a:endParaRPr lang="el-GR" sz="2400" b="1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b="1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pPr fontAlgn="t"/>
            <a:endParaRPr lang="el-GR" sz="2400" dirty="0" smtClean="0"/>
          </a:p>
          <a:p>
            <a:endParaRPr lang="el-GR" sz="2400" dirty="0" smtClean="0"/>
          </a:p>
          <a:p>
            <a:pPr>
              <a:buNone/>
            </a:pPr>
            <a:endParaRPr lang="el-GR" sz="24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5" name="Picture 2" descr="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9" descr="fee-logo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5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2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ερευνα στο σχολειο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4525963"/>
          </a:xfrm>
        </p:spPr>
        <p:txBody>
          <a:bodyPr>
            <a:normAutofit/>
          </a:bodyPr>
          <a:lstStyle/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Έχετε κάνει έρευνα στο σχολείο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Αναφέρετε τα θέματα που ερευνήσατε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: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2667000"/>
          <a:ext cx="304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 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2" name="Picture 11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3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6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48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686800" cy="838200"/>
          </a:xfrm>
        </p:spPr>
        <p:txBody>
          <a:bodyPr>
            <a:no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2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ερευνα στο σχολειο (φωτογραφικο υλικο 1 διαφανεια) 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219200" y="0"/>
            <a:ext cx="6858000" cy="1119188"/>
            <a:chOff x="1295400" y="0"/>
            <a:chExt cx="6858000" cy="1119188"/>
          </a:xfrm>
        </p:grpSpPr>
        <p:pic>
          <p:nvPicPr>
            <p:cNvPr id="11" name="Picture 10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2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5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686800" cy="838200"/>
          </a:xfrm>
        </p:spPr>
        <p:txBody>
          <a:bodyPr>
            <a:normAutofit/>
          </a:bodyPr>
          <a:lstStyle/>
          <a:p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Βημα 3 </a:t>
            </a:r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σχεδιο δρασησ</a:t>
            </a:r>
            <a:endParaRPr lang="el-GR" sz="3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686800" cy="3992563"/>
          </a:xfrm>
        </p:spPr>
        <p:txBody>
          <a:bodyPr>
            <a:normAutofit/>
          </a:bodyPr>
          <a:lstStyle/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Έχει δημιουργηθεί Σχέδιο Δράσης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από την Περιβαλλοντική Επιτροπή;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latin typeface="Calibri" pitchFamily="34" charset="0"/>
              <a:cs typeface="Calibri" pitchFamily="34" charset="0"/>
            </a:endParaRPr>
          </a:p>
          <a:p>
            <a:pPr fontAlgn="t"/>
            <a:r>
              <a:rPr lang="el-GR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Αναφέρατε συνοπτικά το Σχέδιο Δράσης σας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>
              <a:buNone/>
            </a:pPr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fontAlgn="t"/>
            <a:endParaRPr lang="el-GR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124200" y="2895600"/>
          <a:ext cx="1905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952500"/>
              </a:tblGrid>
              <a:tr h="26670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ΝΑΙ 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ΟΧΙ</a:t>
                      </a:r>
                      <a:endParaRPr lang="el-G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143000" y="0"/>
            <a:ext cx="6858000" cy="1119188"/>
            <a:chOff x="1295400" y="0"/>
            <a:chExt cx="6858000" cy="1119188"/>
          </a:xfrm>
        </p:grpSpPr>
        <p:pic>
          <p:nvPicPr>
            <p:cNvPr id="13" name="Picture 12" descr="λογότυπο της Ελληνικής Εταιρίας Προστασίας της Φύση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1295400" y="228600"/>
              <a:ext cx="1916328" cy="8263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4" name="Picture 9" descr="fee-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152400"/>
              <a:ext cx="533400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4" descr="Οικολογικά Σχολεία - Eco-Schools"/>
            <p:cNvPicPr>
              <a:picLocks noChangeAspect="1" noChangeArrowheads="1"/>
            </p:cNvPicPr>
            <p:nvPr/>
          </p:nvPicPr>
          <p:blipFill>
            <a:blip r:embed="rId4" cstate="print">
              <a:lum bright="3000" contrast="2000"/>
            </a:blip>
            <a:srcRect/>
            <a:stretch>
              <a:fillRect/>
            </a:stretch>
          </p:blipFill>
          <p:spPr bwMode="auto">
            <a:xfrm>
              <a:off x="6477000" y="152400"/>
              <a:ext cx="660017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3276600" y="0"/>
              <a:ext cx="2630848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100" dirty="0" smtClean="0"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ΕΛΛΗΝΙΚΗ ΔΗΜΟΚΡΑΤΙΑ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ΥΠΟΥΡΓΕΙΟ ΠΑΙΔΕΙΑΣ,ΕΡΕΥΝΑΣ ΚΑΙ ΘΡΗΣΚΕΥΜΑΤΩΝ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ΠΕΡΙΦΕΡΕΙΑΚΗ Δ/ΝΣΗ Π.Ε. &amp; Δ.Ε. ΑΤΤΙΚΗΣ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 ΔΙΕΥΘΥΝΣΗ ΔΕΥΤΕΡΟΒΑΘΜΙΑΣ ΕΚΠΑΙΔΕΥΣΗΣ Β’ ΑΘΗΝΑΣ</a:t>
              </a:r>
              <a:endPara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17" name="Picture 2" descr="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152400"/>
            <a:ext cx="409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771</TotalTime>
  <Words>1351</Words>
  <Application>Microsoft Office PowerPoint</Application>
  <PresentationFormat>Προβολή στην οθόνη (4:3)</PresentationFormat>
  <Paragraphs>356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Trek</vt:lpstr>
      <vt:lpstr>Τιτλοσ προγραμματοσ π.ε. :  θεματικεσ ενοτητεσ του προγραμματοσ οικολογικα σχολεια:</vt:lpstr>
      <vt:lpstr>Στοιχεια Σχολειου</vt:lpstr>
      <vt:lpstr>Στοιχεια εκπαιδευτικων</vt:lpstr>
      <vt:lpstr>Στοιχεια εκπαιδευτικων</vt:lpstr>
      <vt:lpstr>Βημα 1 : δημιουργια περιβαλλοντικησ επιτροπησ</vt:lpstr>
      <vt:lpstr>Βημα 1 : δημιουργια περιβαλλοντικησ επιτροπησ (φωτογραφικο υλικο 1 διαφανεια)</vt:lpstr>
      <vt:lpstr>Βημα 2 : ερευνα στο σχολειο</vt:lpstr>
      <vt:lpstr>Βημα 2 : ερευνα στο σχολειο (φωτογραφικο υλικο 1 διαφανεια) </vt:lpstr>
      <vt:lpstr>Βημα 3 : σχεδιο δρασησ</vt:lpstr>
      <vt:lpstr>Βημα 4 : εφαρμογη σχεδιου δρασησ</vt:lpstr>
      <vt:lpstr>Βημα 4 : εφαρμογη σχεδιου δρασησ (φωτογραφικο υλικο 2 διαφανειεσ)</vt:lpstr>
      <vt:lpstr>Διευκρινιση ορων : Δραστηριοτητα - δραση</vt:lpstr>
      <vt:lpstr>Βημα 5 : συνδεση με το αναλυτικο προγραμμα</vt:lpstr>
      <vt:lpstr>Βημα 6 : ενημερωση/εμπλοκη σχολικησ κοινοτητασ</vt:lpstr>
      <vt:lpstr>Βημα 6 ενημερωση – διαχυση αποτελεσματων</vt:lpstr>
      <vt:lpstr>Βημα 6 ενημερωση – διαχυση αποτελεσματων (φωτογραφικο υλικο)</vt:lpstr>
      <vt:lpstr>Βημα 6 ενημερωση – διαχυση αποτελεσματων (φωτογραφικο υλικο)</vt:lpstr>
      <vt:lpstr>Βημα 7 : Δημιουργια οικοκωδικα</vt:lpstr>
      <vt:lpstr>Βημα 7 : Δημιουργια οικοκωδικα</vt:lpstr>
      <vt:lpstr>Βημα 7 : Δημιουργια οικοκωδικα (φωτογραφικο υλικο 1 διαφανεια)</vt:lpstr>
      <vt:lpstr>Συνεργασια με δημο / φορεισ (φωτογραφικο υλικο)</vt:lpstr>
      <vt:lpstr>Συνεργασια με δημο / φορεισ (φωτογραφικο υλικο)</vt:lpstr>
      <vt:lpstr>Συνεργασια με αλλα σχολεια (φωτογραφικο υλικο)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Varvara</dc:creator>
  <cp:lastModifiedBy>christina@eepf.gr</cp:lastModifiedBy>
  <cp:revision>104</cp:revision>
  <dcterms:created xsi:type="dcterms:W3CDTF">2006-08-16T00:00:00Z</dcterms:created>
  <dcterms:modified xsi:type="dcterms:W3CDTF">2021-04-07T06:24:02Z</dcterms:modified>
</cp:coreProperties>
</file>