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63" r:id="rId3"/>
    <p:sldId id="271" r:id="rId4"/>
    <p:sldId id="272" r:id="rId5"/>
    <p:sldId id="268" r:id="rId6"/>
    <p:sldId id="292" r:id="rId7"/>
    <p:sldId id="283" r:id="rId8"/>
    <p:sldId id="274" r:id="rId9"/>
    <p:sldId id="293" r:id="rId10"/>
    <p:sldId id="279" r:id="rId11"/>
    <p:sldId id="273" r:id="rId12"/>
    <p:sldId id="290" r:id="rId13"/>
    <p:sldId id="281" r:id="rId14"/>
    <p:sldId id="278" r:id="rId15"/>
    <p:sldId id="275" r:id="rId16"/>
    <p:sldId id="276" r:id="rId17"/>
    <p:sldId id="289" r:id="rId18"/>
    <p:sldId id="280" r:id="rId19"/>
    <p:sldId id="277" r:id="rId20"/>
    <p:sldId id="285" r:id="rId21"/>
    <p:sldId id="269" r:id="rId22"/>
    <p:sldId id="286" r:id="rId23"/>
    <p:sldId id="259" r:id="rId24"/>
    <p:sldId id="287" r:id="rId25"/>
    <p:sldId id="260" r:id="rId26"/>
    <p:sldId id="291" r:id="rId27"/>
    <p:sldId id="28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1" initials="u" lastIdx="10" clrIdx="0"/>
  <p:cmAuthor id="1" name="Xristina" initials="X" lastIdx="1" clrIdx="1"/>
  <p:cmAuthor id="2" name="VeraV" initials="V"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7C67CF-DCF7-4A53-B0A1-581348F4F669}" type="datetimeFigureOut">
              <a:rPr lang="el-GR" smtClean="0"/>
              <a:pPr/>
              <a:t>28/5/2025</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7FF42-712F-4187-89A0-4B90ADD960E3}" type="slidenum">
              <a:rPr lang="el-GR" smtClean="0"/>
              <a:pPr/>
              <a:t>‹#›</a:t>
            </a:fld>
            <a:endParaRPr lang="el-GR"/>
          </a:p>
        </p:txBody>
      </p:sp>
    </p:spTree>
    <p:extLst>
      <p:ext uri="{BB962C8B-B14F-4D97-AF65-F5344CB8AC3E}">
        <p14:creationId xmlns:p14="http://schemas.microsoft.com/office/powerpoint/2010/main" val="350862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0C52D09C-6068-4578-8819-F45C23D041CF}" type="datetime1">
              <a:rPr lang="en-US" smtClean="0"/>
              <a:pPr/>
              <a:t>5/28/2025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3EE995-3572-4B9C-AFD9-30D5C4B2CF96}" type="datetime1">
              <a:rPr lang="en-US" smtClean="0"/>
              <a:pPr/>
              <a:t>5/28/2025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6934D69-53D1-4A63-B2D8-EB54721619ED}" type="datetime1">
              <a:rPr lang="en-US" smtClean="0"/>
              <a:pPr/>
              <a:t>5/28/2025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7A1C695-9148-42D7-A6FC-CDB591958E2E}" type="datetime1">
              <a:rPr lang="en-US" smtClean="0"/>
              <a:pPr/>
              <a:t>5/28/2025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A1AFF542-7282-48A3-8B5E-CF8DD84CB9BD}" type="datetime1">
              <a:rPr lang="en-US" smtClean="0"/>
              <a:pPr/>
              <a:t>5/28/2025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F4F974CD-40D6-4394-BC38-B58ADF9C27BE}" type="datetime1">
              <a:rPr lang="en-US" smtClean="0"/>
              <a:pPr/>
              <a:t>5/28/2025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6A038741-2C60-475B-908F-168D1146914D}" type="datetime1">
              <a:rPr lang="en-US" smtClean="0"/>
              <a:pPr/>
              <a:t>5/28/2025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9584B1B1-7B86-412C-84B7-29D5135320DA}" type="datetime1">
              <a:rPr lang="en-US" smtClean="0"/>
              <a:pPr/>
              <a:t>5/28/2025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4A70D1E-C68E-4EDA-9961-EA50612E6173}" type="datetime1">
              <a:rPr lang="en-US" smtClean="0"/>
              <a:pPr/>
              <a:t>5/28/2025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82E17799-78BC-4FEB-96AA-B2AEFAA39EBA}" type="datetime1">
              <a:rPr lang="en-US" smtClean="0"/>
              <a:pPr/>
              <a:t>5/28/2025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DE2E68B3-DBC1-4EC1-BB7C-1354ABD0ED0F}" type="datetime1">
              <a:rPr lang="en-US" smtClean="0"/>
              <a:pPr/>
              <a:t>5/28/2025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4000"/>
            <a:lum/>
          </a:blip>
          <a:srcRect/>
          <a:stretch>
            <a:fillRect t="-57000" b="-57000"/>
          </a:stretch>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A59EFA9-433C-42BD-9F02-D63FA6AF5E24}" type="datetime1">
              <a:rPr lang="en-US" smtClean="0"/>
              <a:pPr/>
              <a:t>5/28/2025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wetransfer.com/" TargetMode="External"/><Relationship Id="rId3" Type="http://schemas.openxmlformats.org/officeDocument/2006/relationships/image" Target="../media/image4.png"/><Relationship Id="rId7" Type="http://schemas.openxmlformats.org/officeDocument/2006/relationships/hyperlink" Target="mailto:education@eepf.gr" TargetMode="External"/><Relationship Id="rId2" Type="http://schemas.openxmlformats.org/officeDocument/2006/relationships/hyperlink" Target="https://ecoschools.gr/ecoschools/themes" TargetMode="Externa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hyperlink" Target="mailto:contact@dpa.gr" TargetMode="External"/><Relationship Id="rId7" Type="http://schemas.openxmlformats.org/officeDocument/2006/relationships/image" Target="../media/image7.png"/><Relationship Id="rId2" Type="http://schemas.openxmlformats.org/officeDocument/2006/relationships/hyperlink" Target="mailto:eepf@eepf.gr"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2899" y="1772816"/>
            <a:ext cx="8458200" cy="1524000"/>
          </a:xfrm>
        </p:spPr>
        <p:txBody>
          <a:bodyPr>
            <a:normAutofit/>
          </a:bodyPr>
          <a:lstStyle/>
          <a:p>
            <a:r>
              <a:rPr lang="el-GR" b="1" dirty="0">
                <a:solidFill>
                  <a:schemeClr val="bg1"/>
                </a:solidFill>
                <a:latin typeface="Calibri" pitchFamily="34" charset="0"/>
                <a:cs typeface="Calibri" pitchFamily="34" charset="0"/>
              </a:rPr>
              <a:t>Σχολείο </a:t>
            </a:r>
            <a:r>
              <a:rPr lang="en-US" b="1" dirty="0">
                <a:solidFill>
                  <a:schemeClr val="bg1"/>
                </a:solidFill>
                <a:latin typeface="Calibri" pitchFamily="34" charset="0"/>
                <a:cs typeface="Calibri" pitchFamily="34" charset="0"/>
              </a:rPr>
              <a:t>:</a:t>
            </a:r>
          </a:p>
          <a:p>
            <a:r>
              <a:rPr lang="el-GR" b="1" dirty="0">
                <a:solidFill>
                  <a:schemeClr val="bg1"/>
                </a:solidFill>
                <a:latin typeface="Calibri" pitchFamily="34" charset="0"/>
                <a:cs typeface="Calibri" pitchFamily="34" charset="0"/>
              </a:rPr>
              <a:t>Διεύθυνση Εκπαίδευσης </a:t>
            </a:r>
            <a:r>
              <a:rPr lang="en-US" b="1" dirty="0">
                <a:solidFill>
                  <a:schemeClr val="bg1"/>
                </a:solidFill>
                <a:latin typeface="Calibri" pitchFamily="34" charset="0"/>
                <a:cs typeface="Calibri" pitchFamily="34" charset="0"/>
              </a:rPr>
              <a:t>: </a:t>
            </a:r>
            <a:endParaRPr lang="el-GR" b="1" dirty="0">
              <a:solidFill>
                <a:schemeClr val="bg1"/>
              </a:solidFill>
              <a:latin typeface="Calibri" pitchFamily="34" charset="0"/>
              <a:cs typeface="Calibri" pitchFamily="34" charset="0"/>
            </a:endParaRPr>
          </a:p>
          <a:p>
            <a:r>
              <a:rPr lang="el-GR" b="1" dirty="0">
                <a:solidFill>
                  <a:schemeClr val="bg1"/>
                </a:solidFill>
                <a:latin typeface="Calibri" pitchFamily="34" charset="0"/>
                <a:cs typeface="Calibri" pitchFamily="34" charset="0"/>
              </a:rPr>
              <a:t>Σχολικό έτος </a:t>
            </a:r>
            <a:r>
              <a:rPr lang="en-US" b="1" dirty="0">
                <a:solidFill>
                  <a:schemeClr val="bg1"/>
                </a:solidFill>
                <a:latin typeface="Calibri" pitchFamily="34" charset="0"/>
                <a:cs typeface="Calibri" pitchFamily="34" charset="0"/>
              </a:rPr>
              <a:t>:  </a:t>
            </a:r>
            <a:r>
              <a:rPr lang="el-GR" b="1" dirty="0">
                <a:solidFill>
                  <a:srgbClr val="0070C0"/>
                </a:solidFill>
                <a:latin typeface="Calibri" pitchFamily="34" charset="0"/>
                <a:cs typeface="Calibri" pitchFamily="34" charset="0"/>
              </a:rPr>
              <a:t>202</a:t>
            </a:r>
            <a:r>
              <a:rPr lang="en-US" b="1" dirty="0">
                <a:solidFill>
                  <a:srgbClr val="0070C0"/>
                </a:solidFill>
                <a:latin typeface="Calibri" pitchFamily="34" charset="0"/>
                <a:cs typeface="Calibri" pitchFamily="34" charset="0"/>
              </a:rPr>
              <a:t>4</a:t>
            </a:r>
            <a:r>
              <a:rPr lang="el-GR" b="1" dirty="0">
                <a:solidFill>
                  <a:srgbClr val="0070C0"/>
                </a:solidFill>
                <a:latin typeface="Calibri" pitchFamily="34" charset="0"/>
                <a:cs typeface="Calibri" pitchFamily="34" charset="0"/>
              </a:rPr>
              <a:t>-20</a:t>
            </a:r>
            <a:r>
              <a:rPr lang="en-US" b="1" dirty="0">
                <a:solidFill>
                  <a:srgbClr val="0070C0"/>
                </a:solidFill>
                <a:latin typeface="Calibri" pitchFamily="34" charset="0"/>
                <a:cs typeface="Calibri" pitchFamily="34" charset="0"/>
              </a:rPr>
              <a:t>25</a:t>
            </a:r>
            <a:endParaRPr lang="el-GR" b="1" dirty="0">
              <a:solidFill>
                <a:srgbClr val="0070C0"/>
              </a:solidFill>
              <a:latin typeface="Calibri" pitchFamily="34" charset="0"/>
              <a:cs typeface="Calibri" pitchFamily="34" charset="0"/>
            </a:endParaRPr>
          </a:p>
        </p:txBody>
      </p:sp>
      <p:sp>
        <p:nvSpPr>
          <p:cNvPr id="11" name="Slide Number Placeholder 10"/>
          <p:cNvSpPr>
            <a:spLocks noGrp="1"/>
          </p:cNvSpPr>
          <p:nvPr>
            <p:ph type="sldNum" sz="quarter" idx="12"/>
          </p:nvPr>
        </p:nvSpPr>
        <p:spPr/>
        <p:txBody>
          <a:bodyPr/>
          <a:lstStyle/>
          <a:p>
            <a:fld id="{B6F15528-21DE-4FAA-801E-634DDDAF4B2B}" type="slidenum">
              <a:rPr lang="en-US" smtClean="0"/>
              <a:pPr/>
              <a:t>1</a:t>
            </a:fld>
            <a:endParaRPr lang="en-US"/>
          </a:p>
        </p:txBody>
      </p:sp>
      <p:sp>
        <p:nvSpPr>
          <p:cNvPr id="14" name="13 - TextBox"/>
          <p:cNvSpPr txBox="1"/>
          <p:nvPr/>
        </p:nvSpPr>
        <p:spPr>
          <a:xfrm>
            <a:off x="155446" y="3516860"/>
            <a:ext cx="8645653" cy="2616101"/>
          </a:xfrm>
          <a:prstGeom prst="rect">
            <a:avLst/>
          </a:prstGeom>
          <a:noFill/>
        </p:spPr>
        <p:txBody>
          <a:bodyPr wrap="square" rtlCol="0">
            <a:spAutoFit/>
          </a:bodyPr>
          <a:lstStyle/>
          <a:p>
            <a:r>
              <a:rPr lang="el-GR" sz="2400" b="1" dirty="0">
                <a:solidFill>
                  <a:schemeClr val="bg1"/>
                </a:solidFill>
                <a:latin typeface="Calibri" pitchFamily="34" charset="0"/>
                <a:cs typeface="Calibri" pitchFamily="34" charset="0"/>
              </a:rPr>
              <a:t>Αναφέρατε τις θεματικές ενότητες του προγράμματος «Οικολογικά</a:t>
            </a:r>
            <a:r>
              <a:rPr lang="el-GR" sz="2400" b="1" i="1" dirty="0">
                <a:solidFill>
                  <a:schemeClr val="bg1"/>
                </a:solidFill>
                <a:latin typeface="Calibri" pitchFamily="34" charset="0"/>
                <a:cs typeface="Calibri" pitchFamily="34" charset="0"/>
              </a:rPr>
              <a:t> </a:t>
            </a:r>
            <a:r>
              <a:rPr lang="el-GR" sz="2400" b="1" dirty="0">
                <a:solidFill>
                  <a:schemeClr val="bg1"/>
                </a:solidFill>
                <a:latin typeface="Calibri" pitchFamily="34" charset="0"/>
                <a:cs typeface="Calibri" pitchFamily="34" charset="0"/>
              </a:rPr>
              <a:t>Σχολεία</a:t>
            </a:r>
            <a:r>
              <a:rPr lang="el-GR" sz="2400" b="1" i="1" dirty="0">
                <a:solidFill>
                  <a:schemeClr val="bg1"/>
                </a:solidFill>
                <a:latin typeface="Calibri" pitchFamily="34" charset="0"/>
                <a:cs typeface="Calibri" pitchFamily="34" charset="0"/>
              </a:rPr>
              <a:t>» </a:t>
            </a:r>
            <a:r>
              <a:rPr lang="el-GR" sz="2400" b="1" dirty="0">
                <a:solidFill>
                  <a:schemeClr val="bg1"/>
                </a:solidFill>
                <a:latin typeface="Calibri" pitchFamily="34" charset="0"/>
                <a:cs typeface="Calibri" pitchFamily="34" charset="0"/>
              </a:rPr>
              <a:t>με τις οποίες  ασχοληθήκατε</a:t>
            </a:r>
            <a:r>
              <a:rPr lang="en-US" sz="2400" b="1" dirty="0">
                <a:solidFill>
                  <a:schemeClr val="bg1"/>
                </a:solidFill>
                <a:latin typeface="Calibri" pitchFamily="34" charset="0"/>
                <a:cs typeface="Calibri" pitchFamily="34" charset="0"/>
              </a:rPr>
              <a:t>:</a:t>
            </a:r>
            <a:r>
              <a:rPr lang="el-GR" sz="2400" b="1" dirty="0">
                <a:solidFill>
                  <a:schemeClr val="bg1"/>
                </a:solidFill>
                <a:latin typeface="Calibri" pitchFamily="34" charset="0"/>
                <a:cs typeface="Calibri" pitchFamily="34" charset="0"/>
              </a:rPr>
              <a:t> </a:t>
            </a:r>
            <a:br>
              <a:rPr lang="el-GR" sz="2400" b="1" dirty="0">
                <a:solidFill>
                  <a:schemeClr val="bg1"/>
                </a:solidFill>
                <a:latin typeface="Calibri" pitchFamily="34" charset="0"/>
                <a:cs typeface="Calibri" pitchFamily="34" charset="0"/>
              </a:rPr>
            </a:br>
            <a:r>
              <a:rPr lang="el-GR" sz="2000" b="1" dirty="0">
                <a:solidFill>
                  <a:schemeClr val="bg1"/>
                </a:solidFill>
                <a:latin typeface="Calibri" pitchFamily="34" charset="0"/>
                <a:cs typeface="Calibri" pitchFamily="34" charset="0"/>
              </a:rPr>
              <a:t>(δείτε εδώ τις θεματικές ενότητες </a:t>
            </a:r>
            <a:r>
              <a:rPr lang="en-US" sz="2000" b="1" dirty="0">
                <a:solidFill>
                  <a:schemeClr val="bg1"/>
                </a:solidFill>
                <a:latin typeface="Calibri" pitchFamily="34" charset="0"/>
                <a:cs typeface="Calibri" pitchFamily="34" charset="0"/>
                <a:hlinkClick r:id="rId2"/>
              </a:rPr>
              <a:t>https://ecoschools.gr/ecoschools/themes</a:t>
            </a:r>
            <a:r>
              <a:rPr lang="el-GR" sz="2000" b="1" dirty="0">
                <a:solidFill>
                  <a:schemeClr val="bg1"/>
                </a:solidFill>
                <a:latin typeface="Calibri" pitchFamily="34" charset="0"/>
                <a:cs typeface="Calibri" pitchFamily="34" charset="0"/>
              </a:rPr>
              <a:t> )</a:t>
            </a:r>
          </a:p>
          <a:p>
            <a:pPr algn="just"/>
            <a:endParaRPr lang="el-GR" sz="2400" b="1" dirty="0">
              <a:solidFill>
                <a:schemeClr val="bg1"/>
              </a:solidFill>
              <a:latin typeface="Calibri" pitchFamily="34" charset="0"/>
              <a:cs typeface="Calibri" pitchFamily="34" charset="0"/>
            </a:endParaRPr>
          </a:p>
          <a:p>
            <a:pPr algn="just"/>
            <a:endParaRPr lang="el-GR" sz="2400" b="1" dirty="0">
              <a:solidFill>
                <a:schemeClr val="bg1"/>
              </a:solidFill>
              <a:latin typeface="Calibri" pitchFamily="34" charset="0"/>
              <a:cs typeface="Calibri" pitchFamily="34" charset="0"/>
            </a:endParaRPr>
          </a:p>
          <a:p>
            <a:pPr algn="just"/>
            <a:endParaRPr lang="el-GR" sz="2400" b="1" dirty="0">
              <a:solidFill>
                <a:schemeClr val="bg1"/>
              </a:solidFill>
              <a:latin typeface="Calibri" pitchFamily="34" charset="0"/>
              <a:cs typeface="Calibri" pitchFamily="34" charset="0"/>
            </a:endParaRPr>
          </a:p>
          <a:p>
            <a:pPr algn="just"/>
            <a:endParaRPr lang="el-GR" sz="2400" b="1" dirty="0">
              <a:solidFill>
                <a:schemeClr val="bg1"/>
              </a:solidFill>
              <a:latin typeface="Calibri" pitchFamily="34" charset="0"/>
              <a:cs typeface="Calibri" pitchFamily="34" charset="0"/>
            </a:endParaRPr>
          </a:p>
        </p:txBody>
      </p:sp>
      <p:sp>
        <p:nvSpPr>
          <p:cNvPr id="5" name="Title 1">
            <a:extLst>
              <a:ext uri="{FF2B5EF4-FFF2-40B4-BE49-F238E27FC236}">
                <a16:creationId xmlns:a16="http://schemas.microsoft.com/office/drawing/2014/main" id="{B48D54D3-CDC8-A996-2785-5DE384CFD0B4}"/>
              </a:ext>
            </a:extLst>
          </p:cNvPr>
          <p:cNvSpPr txBox="1">
            <a:spLocks/>
          </p:cNvSpPr>
          <p:nvPr/>
        </p:nvSpPr>
        <p:spPr>
          <a:xfrm>
            <a:off x="1907704" y="1293269"/>
            <a:ext cx="5029200" cy="838200"/>
          </a:xfrm>
          <a:prstGeom prst="rect">
            <a:avLst/>
          </a:prstGeom>
        </p:spPr>
        <p:txBody>
          <a:bodyPr vert="horz" anchor="t">
            <a:normAutofit fontScale="92500"/>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pPr algn="ctr"/>
            <a:r>
              <a:rPr lang="el-GR" sz="3000" b="1" dirty="0">
                <a:solidFill>
                  <a:srgbClr val="0070C0"/>
                </a:solidFill>
                <a:latin typeface="Calibri" pitchFamily="34" charset="0"/>
                <a:cs typeface="Calibri" pitchFamily="34" charset="0"/>
              </a:rPr>
              <a:t>ΦΟΡΜΑ ΑΝΑΦΟΡΑΣ ΔΡΑΣΕΩΝ </a:t>
            </a:r>
            <a:r>
              <a:rPr lang="el-GR" sz="3000" b="1" dirty="0">
                <a:solidFill>
                  <a:srgbClr val="FF0000"/>
                </a:solidFill>
                <a:latin typeface="Calibri" pitchFamily="34" charset="0"/>
                <a:cs typeface="Calibri" pitchFamily="34" charset="0"/>
              </a:rPr>
              <a:t>*</a:t>
            </a:r>
          </a:p>
        </p:txBody>
      </p:sp>
      <p:grpSp>
        <p:nvGrpSpPr>
          <p:cNvPr id="18" name="Ομάδα 17">
            <a:extLst>
              <a:ext uri="{FF2B5EF4-FFF2-40B4-BE49-F238E27FC236}">
                <a16:creationId xmlns:a16="http://schemas.microsoft.com/office/drawing/2014/main" id="{BB168D6C-F29A-7072-CFFE-BCB8632F3002}"/>
              </a:ext>
            </a:extLst>
          </p:cNvPr>
          <p:cNvGrpSpPr/>
          <p:nvPr/>
        </p:nvGrpSpPr>
        <p:grpSpPr>
          <a:xfrm>
            <a:off x="650217" y="-838227"/>
            <a:ext cx="8218327" cy="2744317"/>
            <a:chOff x="650217" y="-838227"/>
            <a:chExt cx="8218327" cy="2744317"/>
          </a:xfrm>
        </p:grpSpPr>
        <p:grpSp>
          <p:nvGrpSpPr>
            <p:cNvPr id="16" name="Ομάδα 15">
              <a:extLst>
                <a:ext uri="{FF2B5EF4-FFF2-40B4-BE49-F238E27FC236}">
                  <a16:creationId xmlns:a16="http://schemas.microsoft.com/office/drawing/2014/main" id="{85A8E1F6-2CEA-902B-70A9-6AA869E7A190}"/>
                </a:ext>
              </a:extLst>
            </p:cNvPr>
            <p:cNvGrpSpPr/>
            <p:nvPr/>
          </p:nvGrpSpPr>
          <p:grpSpPr>
            <a:xfrm>
              <a:off x="5148064" y="22408"/>
              <a:ext cx="1973560" cy="1027235"/>
              <a:chOff x="5148064" y="22408"/>
              <a:chExt cx="1973560" cy="1027235"/>
            </a:xfrm>
          </p:grpSpPr>
          <p:pic>
            <p:nvPicPr>
              <p:cNvPr id="9" name="Picture 9" descr="fee-logo"/>
              <p:cNvPicPr>
                <a:picLocks noChangeAspect="1" noChangeArrowheads="1"/>
              </p:cNvPicPr>
              <p:nvPr/>
            </p:nvPicPr>
            <p:blipFill>
              <a:blip r:embed="rId3" cstate="print"/>
              <a:srcRect/>
              <a:stretch>
                <a:fillRect/>
              </a:stretch>
            </p:blipFill>
            <p:spPr bwMode="auto">
              <a:xfrm>
                <a:off x="6588224" y="50538"/>
                <a:ext cx="533400" cy="966788"/>
              </a:xfrm>
              <a:prstGeom prst="rect">
                <a:avLst/>
              </a:prstGeom>
              <a:noFill/>
              <a:ln w="9525">
                <a:noFill/>
                <a:miter lim="800000"/>
                <a:headEnd/>
                <a:tailEnd/>
              </a:ln>
            </p:spPr>
          </p:pic>
          <p:pic>
            <p:nvPicPr>
              <p:cNvPr id="4" name="Εικόνα 3"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EB15F165-A85C-F15B-A5A2-E25D4E4B4C3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7" name="Εικόνα 6"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7D5025C0-AB8D-7702-3175-A34F553A306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7" name="Εικόνα 16"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CC6A4D8A-FF1C-2FDE-723E-CD61BEE0C87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
        <p:nvSpPr>
          <p:cNvPr id="6" name="TextBox 5">
            <a:extLst>
              <a:ext uri="{FF2B5EF4-FFF2-40B4-BE49-F238E27FC236}">
                <a16:creationId xmlns:a16="http://schemas.microsoft.com/office/drawing/2014/main" id="{2CB88348-9E97-AFB4-8419-5E5619054F22}"/>
              </a:ext>
            </a:extLst>
          </p:cNvPr>
          <p:cNvSpPr txBox="1"/>
          <p:nvPr/>
        </p:nvSpPr>
        <p:spPr>
          <a:xfrm>
            <a:off x="125760" y="6342154"/>
            <a:ext cx="8892480" cy="523220"/>
          </a:xfrm>
          <a:prstGeom prst="rect">
            <a:avLst/>
          </a:prstGeom>
          <a:noFill/>
        </p:spPr>
        <p:txBody>
          <a:bodyPr wrap="square" rtlCol="0">
            <a:spAutoFit/>
          </a:bodyPr>
          <a:lstStyle/>
          <a:p>
            <a:pPr algn="just"/>
            <a:r>
              <a:rPr lang="el-GR" sz="1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l-GR" sz="1400" b="1" i="1" dirty="0">
                <a:solidFill>
                  <a:srgbClr val="FF0000"/>
                </a:solidFill>
                <a:latin typeface="Calibri" panose="020F0502020204030204" pitchFamily="34" charset="0"/>
                <a:ea typeface="Calibri" panose="020F0502020204030204" pitchFamily="34" charset="0"/>
                <a:cs typeface="Calibri" panose="020F0502020204030204" pitchFamily="34" charset="0"/>
              </a:rPr>
              <a:t>Προθεσμία υποβολής της φόρμας </a:t>
            </a:r>
            <a:r>
              <a:rPr lang="el-GR" sz="1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έως 11 Ιουλίου 202</a:t>
            </a:r>
            <a:r>
              <a:rPr lang="en-US" sz="1400" b="1" i="1" u="sng" dirty="0">
                <a:solidFill>
                  <a:srgbClr val="FF0000"/>
                </a:solidFill>
                <a:latin typeface="Calibri" panose="020F0502020204030204" pitchFamily="34" charset="0"/>
                <a:ea typeface="Calibri" panose="020F0502020204030204" pitchFamily="34" charset="0"/>
                <a:cs typeface="Calibri" panose="020F0502020204030204" pitchFamily="34" charset="0"/>
              </a:rPr>
              <a:t>5</a:t>
            </a:r>
            <a:r>
              <a:rPr lang="el-GR" sz="1400" b="1" i="1" dirty="0">
                <a:solidFill>
                  <a:srgbClr val="FF0000"/>
                </a:solidFill>
                <a:latin typeface="Calibri" panose="020F0502020204030204" pitchFamily="34" charset="0"/>
                <a:ea typeface="Calibri" panose="020F0502020204030204" pitchFamily="34" charset="0"/>
                <a:cs typeface="Calibri" panose="020F0502020204030204" pitchFamily="34" charset="0"/>
              </a:rPr>
              <a:t>, στο </a:t>
            </a:r>
            <a:r>
              <a:rPr lang="en-US" sz="1400" b="1" i="1"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education@eepf.gr</a:t>
            </a:r>
            <a:r>
              <a:rPr lang="en-US" sz="1400" b="1" i="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l-GR" sz="1400" b="1" i="1" dirty="0">
                <a:solidFill>
                  <a:srgbClr val="FF0000"/>
                </a:solidFill>
                <a:latin typeface="Calibri" panose="020F0502020204030204" pitchFamily="34" charset="0"/>
                <a:ea typeface="Calibri" panose="020F0502020204030204" pitchFamily="34" charset="0"/>
                <a:cs typeface="Calibri" panose="020F0502020204030204" pitchFamily="34" charset="0"/>
              </a:rPr>
              <a:t>ή αποστολή με </a:t>
            </a:r>
            <a:r>
              <a:rPr lang="en-US" sz="1400" b="1" i="1" dirty="0">
                <a:solidFill>
                  <a:srgbClr val="0070C0"/>
                </a:solidFill>
                <a:latin typeface="Calibri" panose="020F0502020204030204" pitchFamily="34" charset="0"/>
                <a:ea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www.wetransfer.com</a:t>
            </a:r>
            <a:r>
              <a:rPr lang="el-GR" sz="1400" b="1" i="1" dirty="0">
                <a:solidFill>
                  <a:srgbClr val="0070C0"/>
                </a:solidFill>
                <a:latin typeface="Calibri" panose="020F0502020204030204" pitchFamily="34" charset="0"/>
                <a:ea typeface="Calibri" panose="020F0502020204030204" pitchFamily="34" charset="0"/>
                <a:cs typeface="Calibri" panose="020F0502020204030204" pitchFamily="34" charset="0"/>
              </a:rPr>
              <a:t> </a:t>
            </a:r>
            <a:endParaRPr lang="en-US" sz="1400" b="1"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85860"/>
            <a:ext cx="8686800" cy="1143008"/>
          </a:xfrm>
        </p:spPr>
        <p:txBody>
          <a:bodyPr>
            <a:noAutofit/>
          </a:bodyPr>
          <a:lstStyle/>
          <a:p>
            <a:r>
              <a:rPr lang="el-GR" sz="3000" b="1" dirty="0">
                <a:solidFill>
                  <a:srgbClr val="0070C0"/>
                </a:solidFill>
                <a:latin typeface="Calibri" pitchFamily="34" charset="0"/>
                <a:cs typeface="Calibri" pitchFamily="34" charset="0"/>
              </a:rPr>
              <a:t>Βημα 2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ερευνα στο </a:t>
            </a:r>
            <a:r>
              <a:rPr lang="el-GR" sz="3000" b="1" dirty="0" err="1">
                <a:solidFill>
                  <a:srgbClr val="0070C0"/>
                </a:solidFill>
                <a:latin typeface="Calibri" pitchFamily="34" charset="0"/>
                <a:cs typeface="Calibri" pitchFamily="34" charset="0"/>
              </a:rPr>
              <a:t>σχολειο</a:t>
            </a:r>
            <a:r>
              <a:rPr lang="el-GR"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φωτογραφικο</a:t>
            </a:r>
            <a:r>
              <a:rPr lang="el-GR"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υλικο</a:t>
            </a:r>
            <a:r>
              <a:rPr lang="el-GR" sz="3000" b="1" dirty="0">
                <a:solidFill>
                  <a:srgbClr val="0070C0"/>
                </a:solidFill>
                <a:latin typeface="Calibri" pitchFamily="34" charset="0"/>
                <a:cs typeface="Calibri" pitchFamily="34" charset="0"/>
              </a:rPr>
              <a:t>) </a:t>
            </a:r>
            <a:r>
              <a:rPr lang="el-GR" sz="2400" cap="none" dirty="0">
                <a:solidFill>
                  <a:srgbClr val="0070C0"/>
                </a:solidFill>
                <a:latin typeface="Calibri" pitchFamily="34" charset="0"/>
                <a:cs typeface="Calibri" pitchFamily="34" charset="0"/>
              </a:rPr>
              <a:t>(Εφόσον υπάρχει, επικολλήστε το)</a:t>
            </a:r>
            <a:endParaRPr lang="el-GR" sz="2400" dirty="0">
              <a:solidFill>
                <a:srgbClr val="0070C0"/>
              </a:solidFill>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grpSp>
        <p:nvGrpSpPr>
          <p:cNvPr id="8" name="Ομάδα 7">
            <a:extLst>
              <a:ext uri="{FF2B5EF4-FFF2-40B4-BE49-F238E27FC236}">
                <a16:creationId xmlns:a16="http://schemas.microsoft.com/office/drawing/2014/main" id="{76B5132E-E09E-008E-5094-1DC3FB0A719E}"/>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AA724806-A9BA-E50B-FAEF-B912FC31F278}"/>
                </a:ext>
              </a:extLst>
            </p:cNvPr>
            <p:cNvGrpSpPr/>
            <p:nvPr/>
          </p:nvGrpSpPr>
          <p:grpSpPr>
            <a:xfrm>
              <a:off x="5148064" y="22408"/>
              <a:ext cx="1973560" cy="1027235"/>
              <a:chOff x="5148064" y="22408"/>
              <a:chExt cx="1973560" cy="1027235"/>
            </a:xfrm>
          </p:grpSpPr>
          <p:pic>
            <p:nvPicPr>
              <p:cNvPr id="12" name="Picture 9" descr="fee-logo">
                <a:extLst>
                  <a:ext uri="{FF2B5EF4-FFF2-40B4-BE49-F238E27FC236}">
                    <a16:creationId xmlns:a16="http://schemas.microsoft.com/office/drawing/2014/main" id="{7B40F3CC-5E96-27C6-D555-3544F6783546}"/>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3" name="Εικόνα 12"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7C2B6519-09BF-B025-A46F-7DADBAB421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3652829E-3DCE-02C8-1C56-C83E4C982CD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1" name="Εικόνα 10"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BB5472F1-15D1-E4D3-E6FA-058FC036D6A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686800" cy="838200"/>
          </a:xfrm>
        </p:spPr>
        <p:txBody>
          <a:bodyPr>
            <a:normAutofit/>
          </a:bodyPr>
          <a:lstStyle/>
          <a:p>
            <a:r>
              <a:rPr lang="el-GR" sz="3000" b="1" dirty="0">
                <a:solidFill>
                  <a:srgbClr val="0070C0"/>
                </a:solidFill>
                <a:latin typeface="Calibri" pitchFamily="34" charset="0"/>
                <a:cs typeface="Calibri" pitchFamily="34" charset="0"/>
              </a:rPr>
              <a:t>Βημα 3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σχεδιο δρασησ</a:t>
            </a:r>
          </a:p>
        </p:txBody>
      </p:sp>
      <p:sp>
        <p:nvSpPr>
          <p:cNvPr id="3" name="Content Placeholder 2"/>
          <p:cNvSpPr>
            <a:spLocks noGrp="1"/>
          </p:cNvSpPr>
          <p:nvPr>
            <p:ph idx="1"/>
          </p:nvPr>
        </p:nvSpPr>
        <p:spPr>
          <a:xfrm>
            <a:off x="228600" y="2000241"/>
            <a:ext cx="8686800" cy="4324360"/>
          </a:xfrm>
        </p:spPr>
        <p:txBody>
          <a:bodyPr>
            <a:normAutofit/>
          </a:bodyPr>
          <a:lstStyle/>
          <a:p>
            <a:pPr fontAlgn="t"/>
            <a:r>
              <a:rPr lang="el-GR" sz="2400" dirty="0">
                <a:solidFill>
                  <a:schemeClr val="bg1"/>
                </a:solidFill>
                <a:latin typeface="Calibri" pitchFamily="34" charset="0"/>
                <a:cs typeface="Calibri" pitchFamily="34" charset="0"/>
              </a:rPr>
              <a:t>Έχει δημιουργηθεί Σχέδιο Δράσης</a:t>
            </a:r>
            <a:r>
              <a:rPr lang="en-US" sz="2400" dirty="0">
                <a:solidFill>
                  <a:schemeClr val="bg1"/>
                </a:solidFill>
                <a:latin typeface="Calibri" pitchFamily="34" charset="0"/>
                <a:cs typeface="Calibri" pitchFamily="34" charset="0"/>
              </a:rPr>
              <a:t> </a:t>
            </a:r>
            <a:r>
              <a:rPr lang="el-GR" sz="2400" dirty="0">
                <a:solidFill>
                  <a:schemeClr val="bg1"/>
                </a:solidFill>
                <a:latin typeface="Calibri" pitchFamily="34" charset="0"/>
                <a:cs typeface="Calibri" pitchFamily="34" charset="0"/>
              </a:rPr>
              <a:t>από την Περιβαλλοντική Επιτροπή;</a:t>
            </a:r>
            <a:r>
              <a:rPr lang="en-US" sz="2400" dirty="0">
                <a:solidFill>
                  <a:schemeClr val="bg1"/>
                </a:solidFill>
                <a:latin typeface="Calibri" pitchFamily="34" charset="0"/>
                <a:cs typeface="Calibri" pitchFamily="34" charset="0"/>
              </a:rPr>
              <a:t> </a:t>
            </a:r>
            <a:endParaRPr lang="el-GR" sz="2400" dirty="0">
              <a:solidFill>
                <a:schemeClr val="bg1"/>
              </a:solidFill>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a:p>
            <a:pPr fontAlgn="t"/>
            <a:r>
              <a:rPr lang="el-GR" sz="2400" dirty="0">
                <a:solidFill>
                  <a:schemeClr val="bg1"/>
                </a:solidFill>
                <a:latin typeface="Calibri" pitchFamily="34" charset="0"/>
                <a:cs typeface="Calibri" pitchFamily="34" charset="0"/>
              </a:rPr>
              <a:t>Σε ποια θέματα της καθημερινότητας του σχολείου εστιάζει το Σχέδιο Δράσης σας;</a:t>
            </a:r>
            <a:endParaRPr lang="en-US" sz="2400" dirty="0">
              <a:solidFill>
                <a:schemeClr val="bg1"/>
              </a:solidFill>
              <a:latin typeface="Calibri" pitchFamily="34" charset="0"/>
              <a:cs typeface="Calibri" pitchFamily="34" charset="0"/>
            </a:endParaRPr>
          </a:p>
          <a:p>
            <a:pPr fontAlgn="t"/>
            <a:r>
              <a:rPr lang="el-GR" sz="2400" dirty="0">
                <a:solidFill>
                  <a:schemeClr val="bg1"/>
                </a:solidFill>
                <a:latin typeface="Calibri" pitchFamily="34" charset="0"/>
                <a:cs typeface="Calibri" pitchFamily="34" charset="0"/>
              </a:rPr>
              <a:t>Ποιοι/</a:t>
            </a:r>
            <a:r>
              <a:rPr lang="el-GR" sz="2400" dirty="0" err="1">
                <a:solidFill>
                  <a:schemeClr val="bg1"/>
                </a:solidFill>
                <a:latin typeface="Calibri" pitchFamily="34" charset="0"/>
                <a:cs typeface="Calibri" pitchFamily="34" charset="0"/>
              </a:rPr>
              <a:t>ες</a:t>
            </a:r>
            <a:r>
              <a:rPr lang="el-GR" sz="2400" dirty="0">
                <a:solidFill>
                  <a:schemeClr val="bg1"/>
                </a:solidFill>
                <a:latin typeface="Calibri" pitchFamily="34" charset="0"/>
                <a:cs typeface="Calibri" pitchFamily="34" charset="0"/>
              </a:rPr>
              <a:t> έχουν βοηθήσει στη διαμόρφωση του Σχεδίου Δράσης και με ποιον τρόπο κοινοποιήθηκε αυτό στο σχολείο;</a:t>
            </a:r>
          </a:p>
          <a:p>
            <a:pPr fontAlgn="t"/>
            <a:endParaRPr lang="el-GR" sz="2400" dirty="0">
              <a:solidFill>
                <a:schemeClr val="bg1"/>
              </a:solidFill>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725149994"/>
              </p:ext>
            </p:extLst>
          </p:nvPr>
        </p:nvGraphicFramePr>
        <p:xfrm>
          <a:off x="5902424" y="2494082"/>
          <a:ext cx="1905000" cy="731520"/>
        </p:xfrm>
        <a:graphic>
          <a:graphicData uri="http://schemas.openxmlformats.org/drawingml/2006/table">
            <a:tbl>
              <a:tblPr firstRow="1" bandRow="1">
                <a:tableStyleId>{5C22544A-7EE6-4342-B048-85BDC9FD1C3A}</a:tableStyleId>
              </a:tblPr>
              <a:tblGrid>
                <a:gridCol w="952500">
                  <a:extLst>
                    <a:ext uri="{9D8B030D-6E8A-4147-A177-3AD203B41FA5}">
                      <a16:colId xmlns:a16="http://schemas.microsoft.com/office/drawing/2014/main" val="20000"/>
                    </a:ext>
                  </a:extLst>
                </a:gridCol>
                <a:gridCol w="952500">
                  <a:extLst>
                    <a:ext uri="{9D8B030D-6E8A-4147-A177-3AD203B41FA5}">
                      <a16:colId xmlns:a16="http://schemas.microsoft.com/office/drawing/2014/main" val="20001"/>
                    </a:ext>
                  </a:extLst>
                </a:gridCol>
              </a:tblGrid>
              <a:tr h="266700">
                <a:tc>
                  <a:txBody>
                    <a:bodyPr/>
                    <a:lstStyle/>
                    <a:p>
                      <a:r>
                        <a:rPr lang="el-GR" dirty="0">
                          <a:solidFill>
                            <a:schemeClr val="bg1"/>
                          </a:solidFill>
                          <a:effectLst>
                            <a:outerShdw blurRad="38100" dist="38100" dir="2700000" algn="tl">
                              <a:srgbClr val="000000">
                                <a:alpha val="43137"/>
                              </a:srgbClr>
                            </a:outerShdw>
                          </a:effectLst>
                        </a:rPr>
                        <a:t>ΝΑΙ </a:t>
                      </a:r>
                    </a:p>
                  </a:txBody>
                  <a:tcPr/>
                </a:tc>
                <a:tc>
                  <a:txBody>
                    <a:bodyPr/>
                    <a:lstStyle/>
                    <a:p>
                      <a:r>
                        <a:rPr lang="el-GR" dirty="0">
                          <a:solidFill>
                            <a:schemeClr val="bg1"/>
                          </a:solidFill>
                          <a:effectLst>
                            <a:outerShdw blurRad="38100" dist="38100" dir="2700000" algn="tl">
                              <a:srgbClr val="000000">
                                <a:alpha val="43137"/>
                              </a:srgbClr>
                            </a:outerShdw>
                          </a:effectLst>
                        </a:rPr>
                        <a:t>ΟΧΙ</a:t>
                      </a:r>
                    </a:p>
                  </a:txBody>
                  <a:tcPr/>
                </a:tc>
                <a:extLst>
                  <a:ext uri="{0D108BD9-81ED-4DB2-BD59-A6C34878D82A}">
                    <a16:rowId xmlns:a16="http://schemas.microsoft.com/office/drawing/2014/main" val="10000"/>
                  </a:ext>
                </a:extLst>
              </a:tr>
              <a:tr h="266700">
                <a:tc>
                  <a:txBody>
                    <a:bodyPr/>
                    <a:lstStyle/>
                    <a:p>
                      <a:endParaRPr lang="el-GR" dirty="0"/>
                    </a:p>
                  </a:txBody>
                  <a:tcPr/>
                </a:tc>
                <a:tc>
                  <a:txBody>
                    <a:bodyPr/>
                    <a:lstStyle/>
                    <a:p>
                      <a:endParaRPr lang="el-GR" dirty="0"/>
                    </a:p>
                  </a:txBody>
                  <a:tcPr/>
                </a:tc>
                <a:extLst>
                  <a:ext uri="{0D108BD9-81ED-4DB2-BD59-A6C34878D82A}">
                    <a16:rowId xmlns:a16="http://schemas.microsoft.com/office/drawing/2014/main" val="10001"/>
                  </a:ext>
                </a:extLst>
              </a:tr>
            </a:tbl>
          </a:graphicData>
        </a:graphic>
      </p:graphicFrame>
      <p:grpSp>
        <p:nvGrpSpPr>
          <p:cNvPr id="10" name="Ομάδα 9">
            <a:extLst>
              <a:ext uri="{FF2B5EF4-FFF2-40B4-BE49-F238E27FC236}">
                <a16:creationId xmlns:a16="http://schemas.microsoft.com/office/drawing/2014/main" id="{276FD475-8305-BF9E-AC3C-6CD734D5B741}"/>
              </a:ext>
            </a:extLst>
          </p:cNvPr>
          <p:cNvGrpSpPr/>
          <p:nvPr/>
        </p:nvGrpSpPr>
        <p:grpSpPr>
          <a:xfrm>
            <a:off x="650217" y="-838227"/>
            <a:ext cx="8218327" cy="2744317"/>
            <a:chOff x="650217" y="-838227"/>
            <a:chExt cx="8218327" cy="2744317"/>
          </a:xfrm>
        </p:grpSpPr>
        <p:grpSp>
          <p:nvGrpSpPr>
            <p:cNvPr id="11" name="Ομάδα 10">
              <a:extLst>
                <a:ext uri="{FF2B5EF4-FFF2-40B4-BE49-F238E27FC236}">
                  <a16:creationId xmlns:a16="http://schemas.microsoft.com/office/drawing/2014/main" id="{67E3C3DE-B257-B315-8FC9-ED737444BB05}"/>
                </a:ext>
              </a:extLst>
            </p:cNvPr>
            <p:cNvGrpSpPr/>
            <p:nvPr/>
          </p:nvGrpSpPr>
          <p:grpSpPr>
            <a:xfrm>
              <a:off x="5148064" y="22408"/>
              <a:ext cx="1973560" cy="1027235"/>
              <a:chOff x="5148064" y="22408"/>
              <a:chExt cx="1973560" cy="1027235"/>
            </a:xfrm>
          </p:grpSpPr>
          <p:pic>
            <p:nvPicPr>
              <p:cNvPr id="14" name="Picture 9" descr="fee-logo">
                <a:extLst>
                  <a:ext uri="{FF2B5EF4-FFF2-40B4-BE49-F238E27FC236}">
                    <a16:creationId xmlns:a16="http://schemas.microsoft.com/office/drawing/2014/main" id="{8ABB78F6-48E2-135F-8B37-1F32549A5A93}"/>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5" name="Εικόνα 14"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8DFAA1F3-DF5B-0E96-605C-10EFC6FA86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2" name="Εικόνα 11"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813C26FB-A2D2-684E-CF7B-50F2BBD9A8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3" name="Εικόνα 12"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DE8BFE1C-69AE-B43A-50AF-BE208575EA7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04800" y="1142984"/>
            <a:ext cx="8686800" cy="4937141"/>
          </a:xfrm>
        </p:spPr>
        <p:txBody>
          <a:bodyPr/>
          <a:lstStyle/>
          <a:p>
            <a:r>
              <a:rPr lang="el-GR" dirty="0">
                <a:solidFill>
                  <a:schemeClr val="bg1"/>
                </a:solidFill>
              </a:rPr>
              <a:t>Καταγράψτε δραστηριότητες-δράσεις που υλοποιήθηκαν </a:t>
            </a:r>
            <a:r>
              <a:rPr lang="el-GR" sz="2000" dirty="0">
                <a:solidFill>
                  <a:schemeClr val="bg1"/>
                </a:solidFill>
              </a:rPr>
              <a:t>(για τη διάκριση δείτε επόμενη διαφάνεια):</a:t>
            </a:r>
          </a:p>
        </p:txBody>
      </p:sp>
      <p:sp>
        <p:nvSpPr>
          <p:cNvPr id="4" name="3 - Θέση αριθμού διαφάνειας"/>
          <p:cNvSpPr>
            <a:spLocks noGrp="1"/>
          </p:cNvSpPr>
          <p:nvPr>
            <p:ph type="sldNum" sz="quarter" idx="12"/>
          </p:nvPr>
        </p:nvSpPr>
        <p:spPr/>
        <p:txBody>
          <a:bodyPr/>
          <a:lstStyle/>
          <a:p>
            <a:fld id="{B6F15528-21DE-4FAA-801E-634DDDAF4B2B}" type="slidenum">
              <a:rPr lang="en-US" smtClean="0"/>
              <a:pPr/>
              <a:t>12</a:t>
            </a:fld>
            <a:endParaRPr lang="en-US"/>
          </a:p>
        </p:txBody>
      </p:sp>
      <p:grpSp>
        <p:nvGrpSpPr>
          <p:cNvPr id="8" name="Ομάδα 7">
            <a:extLst>
              <a:ext uri="{FF2B5EF4-FFF2-40B4-BE49-F238E27FC236}">
                <a16:creationId xmlns:a16="http://schemas.microsoft.com/office/drawing/2014/main" id="{FBEB8466-4650-FD5F-93E1-250A4772E173}"/>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1D0FA05F-824A-7EB2-9C29-F84D229CB0AC}"/>
                </a:ext>
              </a:extLst>
            </p:cNvPr>
            <p:cNvGrpSpPr/>
            <p:nvPr/>
          </p:nvGrpSpPr>
          <p:grpSpPr>
            <a:xfrm>
              <a:off x="5148064" y="22408"/>
              <a:ext cx="1973560" cy="1027235"/>
              <a:chOff x="5148064" y="22408"/>
              <a:chExt cx="1973560" cy="1027235"/>
            </a:xfrm>
          </p:grpSpPr>
          <p:pic>
            <p:nvPicPr>
              <p:cNvPr id="12" name="Picture 9" descr="fee-logo">
                <a:extLst>
                  <a:ext uri="{FF2B5EF4-FFF2-40B4-BE49-F238E27FC236}">
                    <a16:creationId xmlns:a16="http://schemas.microsoft.com/office/drawing/2014/main" id="{6A41EB08-86D2-5D2B-2918-6917368094E7}"/>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3" name="Εικόνα 12"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7072D9A2-C133-3647-9592-EEEAEE63A3C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97267124-5616-C0F3-D845-56415E16C3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1" name="Εικόνα 10"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A5659D4D-4448-B6FD-B3B3-41611DAE9F8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0"/>
            <a:ext cx="8686800" cy="838200"/>
          </a:xfrm>
        </p:spPr>
        <p:txBody>
          <a:bodyPr>
            <a:normAutofit/>
          </a:bodyPr>
          <a:lstStyle/>
          <a:p>
            <a:r>
              <a:rPr lang="el-GR" sz="3000" b="1" i="1" dirty="0">
                <a:solidFill>
                  <a:srgbClr val="00B050"/>
                </a:solidFill>
                <a:latin typeface="Calibri" pitchFamily="34" charset="0"/>
                <a:cs typeface="Calibri" pitchFamily="34" charset="0"/>
              </a:rPr>
              <a:t>Διευκρινιση ορων </a:t>
            </a:r>
            <a:r>
              <a:rPr lang="en-US" sz="3000" b="1" i="1" dirty="0">
                <a:solidFill>
                  <a:srgbClr val="00B050"/>
                </a:solidFill>
                <a:latin typeface="Calibri" pitchFamily="34" charset="0"/>
                <a:cs typeface="Calibri" pitchFamily="34" charset="0"/>
              </a:rPr>
              <a:t>: </a:t>
            </a:r>
            <a:r>
              <a:rPr lang="el-GR" sz="3000" b="1" i="1" dirty="0">
                <a:solidFill>
                  <a:srgbClr val="00B050"/>
                </a:solidFill>
                <a:latin typeface="Calibri" pitchFamily="34" charset="0"/>
                <a:cs typeface="Calibri" pitchFamily="34" charset="0"/>
              </a:rPr>
              <a:t>Δραστηριοτητα - δραση</a:t>
            </a:r>
          </a:p>
        </p:txBody>
      </p:sp>
      <p:sp>
        <p:nvSpPr>
          <p:cNvPr id="3" name="Content Placeholder 2"/>
          <p:cNvSpPr>
            <a:spLocks noGrp="1"/>
          </p:cNvSpPr>
          <p:nvPr>
            <p:ph idx="1"/>
          </p:nvPr>
        </p:nvSpPr>
        <p:spPr>
          <a:xfrm>
            <a:off x="179512" y="2348880"/>
            <a:ext cx="8686800" cy="4248472"/>
          </a:xfrm>
        </p:spPr>
        <p:txBody>
          <a:bodyPr>
            <a:normAutofit fontScale="92500" lnSpcReduction="10000"/>
          </a:bodyPr>
          <a:lstStyle/>
          <a:p>
            <a:r>
              <a:rPr lang="el-GR" sz="2400" dirty="0">
                <a:solidFill>
                  <a:schemeClr val="bg1"/>
                </a:solidFill>
                <a:latin typeface="Calibri" pitchFamily="34" charset="0"/>
                <a:cs typeface="Calibri" pitchFamily="34" charset="0"/>
              </a:rPr>
              <a:t>Ο όρος </a:t>
            </a:r>
            <a:r>
              <a:rPr lang="el-GR" sz="2400" b="1" dirty="0">
                <a:solidFill>
                  <a:schemeClr val="bg1"/>
                </a:solidFill>
                <a:latin typeface="Calibri" pitchFamily="34" charset="0"/>
                <a:cs typeface="Calibri" pitchFamily="34" charset="0"/>
              </a:rPr>
              <a:t>«δραστηριότητα» </a:t>
            </a:r>
            <a:r>
              <a:rPr lang="el-GR" sz="2400" dirty="0">
                <a:solidFill>
                  <a:schemeClr val="bg1"/>
                </a:solidFill>
                <a:latin typeface="Calibri" pitchFamily="34" charset="0"/>
                <a:cs typeface="Calibri" pitchFamily="34" charset="0"/>
              </a:rPr>
              <a:t>(activity) μπορεί να περιλαμβάνει ενέργειες κατά τις οποίες οι μαθητές επεξεργάζονται το θέμα, όπως για παράδειγμα μελέτη πεδίου, κατασκευές, φύλλα εργασίας , παιχνίδια ρόλων κλπ ή π.χ.τη διερεύνηση της ποιότητας των υδατικών και εδαφικών πόρων μιας περιοχής</a:t>
            </a:r>
          </a:p>
          <a:p>
            <a:r>
              <a:rPr lang="el-GR" sz="2400" b="1" dirty="0">
                <a:solidFill>
                  <a:schemeClr val="bg1"/>
                </a:solidFill>
                <a:latin typeface="Calibri" pitchFamily="34" charset="0"/>
                <a:cs typeface="Calibri" pitchFamily="34" charset="0"/>
              </a:rPr>
              <a:t>Δράσεις</a:t>
            </a:r>
            <a:r>
              <a:rPr lang="el-GR" sz="2400" dirty="0">
                <a:solidFill>
                  <a:schemeClr val="bg1"/>
                </a:solidFill>
                <a:latin typeface="Calibri" pitchFamily="34" charset="0"/>
                <a:cs typeface="Calibri" pitchFamily="34" charset="0"/>
              </a:rPr>
              <a:t> είναι οι ενέργειες κατά τις οποίες οι μαθητές αναλαμβάνουν ρόλο ενεργού πολίτη, πχ ενημέρωση κοινού, καθαρισμός ακτής, ενημέρωση κοινού κλπ</a:t>
            </a:r>
          </a:p>
          <a:p>
            <a:r>
              <a:rPr lang="el-GR" sz="2400" u="sng" dirty="0">
                <a:solidFill>
                  <a:schemeClr val="bg1"/>
                </a:solidFill>
                <a:latin typeface="Calibri" pitchFamily="34" charset="0"/>
                <a:cs typeface="Calibri" pitchFamily="34" charset="0"/>
              </a:rPr>
              <a:t>Στόχος των συλλογικών περιβαλλοντικών </a:t>
            </a:r>
            <a:r>
              <a:rPr lang="el-GR" sz="2400" b="1" u="sng" dirty="0">
                <a:solidFill>
                  <a:schemeClr val="bg1"/>
                </a:solidFill>
                <a:latin typeface="Calibri" pitchFamily="34" charset="0"/>
                <a:cs typeface="Calibri" pitchFamily="34" charset="0"/>
              </a:rPr>
              <a:t>δράσεων</a:t>
            </a:r>
            <a:r>
              <a:rPr lang="el-GR" sz="2400" dirty="0">
                <a:solidFill>
                  <a:schemeClr val="bg1"/>
                </a:solidFill>
                <a:latin typeface="Calibri" pitchFamily="34" charset="0"/>
                <a:cs typeface="Calibri" pitchFamily="34" charset="0"/>
              </a:rPr>
              <a:t> είναι η βελτίωση της ποιότητας ζωής των πολιτών και η επίτευξη της αειφόρου ή βιώσιμης ανάπτυξης. (π.χ. Δράση </a:t>
            </a:r>
            <a:r>
              <a:rPr lang="en-US" sz="2400" dirty="0">
                <a:solidFill>
                  <a:schemeClr val="bg1"/>
                </a:solidFill>
                <a:latin typeface="Calibri" pitchFamily="34" charset="0"/>
                <a:cs typeface="Calibri" pitchFamily="34" charset="0"/>
              </a:rPr>
              <a:t>: </a:t>
            </a:r>
            <a:r>
              <a:rPr lang="el-GR" sz="2400" dirty="0">
                <a:solidFill>
                  <a:schemeClr val="bg1"/>
                </a:solidFill>
                <a:latin typeface="Calibri" pitchFamily="34" charset="0"/>
                <a:cs typeface="Calibri" pitchFamily="34" charset="0"/>
              </a:rPr>
              <a:t>άρνηση </a:t>
            </a:r>
            <a:r>
              <a:rPr lang="el-GR" sz="2400" b="1" dirty="0">
                <a:solidFill>
                  <a:schemeClr val="bg1"/>
                </a:solidFill>
                <a:latin typeface="Calibri" pitchFamily="34" charset="0"/>
                <a:cs typeface="Calibri" pitchFamily="34" charset="0"/>
              </a:rPr>
              <a:t>υποστήριξης-αγοράς</a:t>
            </a:r>
            <a:r>
              <a:rPr lang="el-GR" sz="2400" dirty="0">
                <a:solidFill>
                  <a:schemeClr val="bg1"/>
                </a:solidFill>
                <a:latin typeface="Calibri" pitchFamily="34" charset="0"/>
                <a:cs typeface="Calibri" pitchFamily="34" charset="0"/>
              </a:rPr>
              <a:t> των αγροτικών προϊόντων)</a:t>
            </a:r>
          </a:p>
          <a:p>
            <a:endParaRPr lang="el-GR" sz="2400" u="sng" dirty="0">
              <a:solidFill>
                <a:schemeClr val="bg1"/>
              </a:solidFill>
            </a:endParaRPr>
          </a:p>
          <a:p>
            <a:endParaRPr lang="el-GR"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grpSp>
        <p:nvGrpSpPr>
          <p:cNvPr id="5" name="Ομάδα 4">
            <a:extLst>
              <a:ext uri="{FF2B5EF4-FFF2-40B4-BE49-F238E27FC236}">
                <a16:creationId xmlns:a16="http://schemas.microsoft.com/office/drawing/2014/main" id="{BBB62312-DDB3-E8CD-BEEF-4A4267133ED4}"/>
              </a:ext>
            </a:extLst>
          </p:cNvPr>
          <p:cNvGrpSpPr/>
          <p:nvPr/>
        </p:nvGrpSpPr>
        <p:grpSpPr>
          <a:xfrm>
            <a:off x="650217" y="-838227"/>
            <a:ext cx="8218327" cy="2744317"/>
            <a:chOff x="650217" y="-838227"/>
            <a:chExt cx="8218327" cy="2744317"/>
          </a:xfrm>
        </p:grpSpPr>
        <p:grpSp>
          <p:nvGrpSpPr>
            <p:cNvPr id="6" name="Ομάδα 5">
              <a:extLst>
                <a:ext uri="{FF2B5EF4-FFF2-40B4-BE49-F238E27FC236}">
                  <a16:creationId xmlns:a16="http://schemas.microsoft.com/office/drawing/2014/main" id="{E7E73994-B3D8-66C6-FC86-C2C1FA858AE7}"/>
                </a:ext>
              </a:extLst>
            </p:cNvPr>
            <p:cNvGrpSpPr/>
            <p:nvPr/>
          </p:nvGrpSpPr>
          <p:grpSpPr>
            <a:xfrm>
              <a:off x="5148064" y="22408"/>
              <a:ext cx="1973560" cy="1027235"/>
              <a:chOff x="5148064" y="22408"/>
              <a:chExt cx="1973560" cy="1027235"/>
            </a:xfrm>
          </p:grpSpPr>
          <p:pic>
            <p:nvPicPr>
              <p:cNvPr id="9" name="Picture 9" descr="fee-logo">
                <a:extLst>
                  <a:ext uri="{FF2B5EF4-FFF2-40B4-BE49-F238E27FC236}">
                    <a16:creationId xmlns:a16="http://schemas.microsoft.com/office/drawing/2014/main" id="{67C554E6-B3CB-DA7D-DF36-A82D8596B2F6}"/>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0" name="Εικόνα 9"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0D082645-861E-088A-5308-80981955F0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7" name="Εικόνα 6"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05A3D914-C298-A743-1817-962A9585EA8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8" name="Εικόνα 7"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C24BB4A5-CF2A-90BE-D5D7-8AFAFA40D85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22"/>
            <a:ext cx="8686800" cy="841248"/>
          </a:xfrm>
        </p:spPr>
        <p:txBody>
          <a:bodyPr>
            <a:noAutofit/>
          </a:bodyPr>
          <a:lstStyle/>
          <a:p>
            <a:r>
              <a:rPr lang="el-GR" sz="3000" b="1" dirty="0">
                <a:solidFill>
                  <a:srgbClr val="0070C0"/>
                </a:solidFill>
                <a:latin typeface="Calibri" pitchFamily="34" charset="0"/>
                <a:cs typeface="Calibri" pitchFamily="34" charset="0"/>
              </a:rPr>
              <a:t>Βημα 4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εφαρμογη σχεδιου δρασησ (φωτογραφικο υλικο - 2 διαφανειεσ)</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a:p>
        </p:txBody>
      </p:sp>
      <p:grpSp>
        <p:nvGrpSpPr>
          <p:cNvPr id="8" name="Ομάδα 7">
            <a:extLst>
              <a:ext uri="{FF2B5EF4-FFF2-40B4-BE49-F238E27FC236}">
                <a16:creationId xmlns:a16="http://schemas.microsoft.com/office/drawing/2014/main" id="{F3EE93D3-4BEA-5C13-F8F4-573ECDCD3453}"/>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68C7A4AB-090D-F97D-8668-3C0A2D8AD3BF}"/>
                </a:ext>
              </a:extLst>
            </p:cNvPr>
            <p:cNvGrpSpPr/>
            <p:nvPr/>
          </p:nvGrpSpPr>
          <p:grpSpPr>
            <a:xfrm>
              <a:off x="5148064" y="22408"/>
              <a:ext cx="1973560" cy="1027235"/>
              <a:chOff x="5148064" y="22408"/>
              <a:chExt cx="1973560" cy="1027235"/>
            </a:xfrm>
          </p:grpSpPr>
          <p:pic>
            <p:nvPicPr>
              <p:cNvPr id="12" name="Picture 9" descr="fee-logo">
                <a:extLst>
                  <a:ext uri="{FF2B5EF4-FFF2-40B4-BE49-F238E27FC236}">
                    <a16:creationId xmlns:a16="http://schemas.microsoft.com/office/drawing/2014/main" id="{D8E7A8EE-76DC-14A4-FE0E-841AA854D7B6}"/>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3" name="Εικόνα 12"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6A239A0C-930F-FD32-5A7A-E930FDEA87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97E97D23-0E3A-DC1D-42BD-99F9E9715AD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1" name="Εικόνα 10"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73ED4BCF-4ED5-9692-9344-6E730EA8EE9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686800" cy="838200"/>
          </a:xfrm>
        </p:spPr>
        <p:txBody>
          <a:bodyPr>
            <a:normAutofit/>
          </a:bodyPr>
          <a:lstStyle/>
          <a:p>
            <a:r>
              <a:rPr lang="el-GR" sz="3000" b="1" dirty="0">
                <a:solidFill>
                  <a:srgbClr val="0070C0"/>
                </a:solidFill>
                <a:latin typeface="Calibri" pitchFamily="34" charset="0"/>
                <a:cs typeface="Calibri" pitchFamily="34" charset="0"/>
              </a:rPr>
              <a:t>Βημα 4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εφαρμογη σχεδιου δρασησ</a:t>
            </a:r>
          </a:p>
        </p:txBody>
      </p:sp>
      <p:sp>
        <p:nvSpPr>
          <p:cNvPr id="3" name="Content Placeholder 2"/>
          <p:cNvSpPr>
            <a:spLocks noGrp="1"/>
          </p:cNvSpPr>
          <p:nvPr>
            <p:ph idx="1"/>
          </p:nvPr>
        </p:nvSpPr>
        <p:spPr>
          <a:xfrm>
            <a:off x="228600" y="2332037"/>
            <a:ext cx="8686800" cy="4144963"/>
          </a:xfrm>
        </p:spPr>
        <p:txBody>
          <a:bodyPr>
            <a:normAutofit fontScale="85000" lnSpcReduction="10000"/>
          </a:bodyPr>
          <a:lstStyle/>
          <a:p>
            <a:pPr fontAlgn="t"/>
            <a:r>
              <a:rPr lang="el-GR" sz="2400" dirty="0">
                <a:solidFill>
                  <a:schemeClr val="bg1"/>
                </a:solidFill>
                <a:latin typeface="Calibri" pitchFamily="34" charset="0"/>
                <a:cs typeface="Calibri" pitchFamily="34" charset="0"/>
              </a:rPr>
              <a:t>Αξιολογήθηκαν τα αποτελέσματα του Σχεδίου Δράσης</a:t>
            </a:r>
            <a:r>
              <a:rPr lang="en-US" sz="2400" dirty="0">
                <a:solidFill>
                  <a:schemeClr val="bg1"/>
                </a:solidFill>
                <a:latin typeface="Calibri" pitchFamily="34" charset="0"/>
                <a:cs typeface="Calibri" pitchFamily="34" charset="0"/>
              </a:rPr>
              <a:t>; </a:t>
            </a:r>
          </a:p>
          <a:p>
            <a:pPr fontAlgn="t">
              <a:buNone/>
            </a:pPr>
            <a:endParaRPr lang="el-GR" sz="2400" dirty="0">
              <a:solidFill>
                <a:schemeClr val="bg1"/>
              </a:solidFill>
              <a:latin typeface="Calibri" pitchFamily="34" charset="0"/>
              <a:cs typeface="Calibri" pitchFamily="34" charset="0"/>
            </a:endParaRPr>
          </a:p>
          <a:p>
            <a:pPr fontAlgn="t">
              <a:buNone/>
            </a:pPr>
            <a:endParaRPr lang="el-GR" sz="2400" dirty="0">
              <a:solidFill>
                <a:schemeClr val="bg1"/>
              </a:solidFill>
              <a:latin typeface="Calibri" pitchFamily="34" charset="0"/>
              <a:cs typeface="Calibri" pitchFamily="34" charset="0"/>
            </a:endParaRPr>
          </a:p>
          <a:p>
            <a:pPr marL="0" indent="0" fontAlgn="t">
              <a:buNone/>
            </a:pPr>
            <a:endParaRPr lang="el-GR" sz="2400" dirty="0">
              <a:solidFill>
                <a:schemeClr val="bg1"/>
              </a:solidFill>
              <a:latin typeface="Calibri" pitchFamily="34" charset="0"/>
              <a:cs typeface="Calibri" pitchFamily="34" charset="0"/>
            </a:endParaRPr>
          </a:p>
          <a:p>
            <a:pPr marL="457200" indent="-457200" fontAlgn="t">
              <a:buClr>
                <a:srgbClr val="002060"/>
              </a:buClr>
              <a:buFont typeface="+mj-lt"/>
              <a:buAutoNum type="arabicPeriod"/>
            </a:pPr>
            <a:r>
              <a:rPr lang="el-GR" sz="2400" dirty="0">
                <a:solidFill>
                  <a:schemeClr val="bg1"/>
                </a:solidFill>
                <a:latin typeface="Calibri" pitchFamily="34" charset="0"/>
                <a:cs typeface="Calibri" pitchFamily="34" charset="0"/>
              </a:rPr>
              <a:t>Αναφέρετε τους τρόπους με τους οποίους αξιολογήθηκαν τα αποτελέσματα του Σχεδίου δράσης σας (αν απαντήσατε θετικά στην προηγούμενη ερώτηση)</a:t>
            </a:r>
            <a:r>
              <a:rPr lang="en-US" sz="2400" dirty="0">
                <a:solidFill>
                  <a:schemeClr val="bg1"/>
                </a:solidFill>
                <a:latin typeface="Calibri" pitchFamily="34" charset="0"/>
                <a:cs typeface="Calibri" pitchFamily="34" charset="0"/>
              </a:rPr>
              <a:t>:</a:t>
            </a:r>
            <a:endParaRPr lang="el-GR" sz="2400" dirty="0">
              <a:solidFill>
                <a:schemeClr val="bg1"/>
              </a:solidFill>
              <a:latin typeface="Calibri" pitchFamily="34" charset="0"/>
              <a:cs typeface="Calibri" pitchFamily="34" charset="0"/>
            </a:endParaRPr>
          </a:p>
          <a:p>
            <a:pPr marL="457200" indent="-457200" fontAlgn="t">
              <a:buClr>
                <a:srgbClr val="002060"/>
              </a:buClr>
              <a:buFont typeface="+mj-lt"/>
              <a:buAutoNum type="arabicPeriod"/>
            </a:pPr>
            <a:r>
              <a:rPr lang="el-GR" sz="2400" dirty="0">
                <a:solidFill>
                  <a:schemeClr val="bg1"/>
                </a:solidFill>
                <a:latin typeface="Calibri" pitchFamily="34" charset="0"/>
                <a:cs typeface="Calibri" pitchFamily="34" charset="0"/>
              </a:rPr>
              <a:t>Ποιες ήταν οι επιτυχίες που καταγράψατε στο πλαίσιο εφαρμογής του Σχεδίου Δράσης;</a:t>
            </a:r>
          </a:p>
          <a:p>
            <a:pPr marL="457200" indent="-457200" fontAlgn="t">
              <a:buClr>
                <a:srgbClr val="002060"/>
              </a:buClr>
              <a:buFont typeface="+mj-lt"/>
              <a:buAutoNum type="arabicPeriod"/>
            </a:pPr>
            <a:r>
              <a:rPr lang="el-GR" sz="2400" dirty="0">
                <a:solidFill>
                  <a:schemeClr val="bg1"/>
                </a:solidFill>
                <a:latin typeface="Calibri" pitchFamily="34" charset="0"/>
                <a:cs typeface="Calibri" pitchFamily="34" charset="0"/>
              </a:rPr>
              <a:t>Ποια ήταν τα σημαντικότερα εμπόδια που ανέκυψαν στην εφαρμογή του Σχεδίου Δράσης;</a:t>
            </a:r>
          </a:p>
          <a:p>
            <a:pPr marL="0" indent="0" fontAlgn="t">
              <a:buNone/>
            </a:pPr>
            <a:r>
              <a:rPr lang="el-GR" sz="2400" b="1" dirty="0">
                <a:solidFill>
                  <a:srgbClr val="FF0000"/>
                </a:solidFill>
              </a:rPr>
              <a:t>Παρακαλούμε πολύ οι απαντήσεις σας να είναι συνοπτικές και να απαντηθούν με δημιουργία επόμενης διαφάνειας με τη σχετική αρίθμηση. </a:t>
            </a:r>
            <a:endParaRPr lang="el-GR" sz="2400" dirty="0"/>
          </a:p>
          <a:p>
            <a:pPr fontAlgn="t"/>
            <a:endParaRPr lang="el-GR" sz="2400" dirty="0">
              <a:solidFill>
                <a:schemeClr val="bg1"/>
              </a:solidFill>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86924329"/>
              </p:ext>
            </p:extLst>
          </p:nvPr>
        </p:nvGraphicFramePr>
        <p:xfrm>
          <a:off x="6444208" y="2675275"/>
          <a:ext cx="2232248" cy="731520"/>
        </p:xfrm>
        <a:graphic>
          <a:graphicData uri="http://schemas.openxmlformats.org/drawingml/2006/table">
            <a:tbl>
              <a:tblPr firstRow="1" bandRow="1">
                <a:tableStyleId>{5C22544A-7EE6-4342-B048-85BDC9FD1C3A}</a:tableStyleId>
              </a:tblPr>
              <a:tblGrid>
                <a:gridCol w="1116124">
                  <a:extLst>
                    <a:ext uri="{9D8B030D-6E8A-4147-A177-3AD203B41FA5}">
                      <a16:colId xmlns:a16="http://schemas.microsoft.com/office/drawing/2014/main" val="20000"/>
                    </a:ext>
                  </a:extLst>
                </a:gridCol>
                <a:gridCol w="1116124">
                  <a:extLst>
                    <a:ext uri="{9D8B030D-6E8A-4147-A177-3AD203B41FA5}">
                      <a16:colId xmlns:a16="http://schemas.microsoft.com/office/drawing/2014/main" val="20001"/>
                    </a:ext>
                  </a:extLst>
                </a:gridCol>
              </a:tblGrid>
              <a:tr h="317407">
                <a:tc>
                  <a:txBody>
                    <a:bodyPr/>
                    <a:lstStyle/>
                    <a:p>
                      <a:r>
                        <a:rPr lang="el-GR" dirty="0">
                          <a:solidFill>
                            <a:schemeClr val="bg1"/>
                          </a:solidFill>
                          <a:effectLst>
                            <a:outerShdw blurRad="38100" dist="38100" dir="2700000" algn="tl">
                              <a:srgbClr val="000000">
                                <a:alpha val="43137"/>
                              </a:srgbClr>
                            </a:outerShdw>
                          </a:effectLst>
                        </a:rPr>
                        <a:t>ΝΑΙ </a:t>
                      </a:r>
                    </a:p>
                  </a:txBody>
                  <a:tcPr/>
                </a:tc>
                <a:tc>
                  <a:txBody>
                    <a:bodyPr/>
                    <a:lstStyle/>
                    <a:p>
                      <a:r>
                        <a:rPr lang="el-GR" dirty="0">
                          <a:solidFill>
                            <a:schemeClr val="bg1"/>
                          </a:solidFill>
                          <a:effectLst>
                            <a:outerShdw blurRad="38100" dist="38100" dir="2700000" algn="tl">
                              <a:srgbClr val="000000">
                                <a:alpha val="43137"/>
                              </a:srgbClr>
                            </a:outerShdw>
                          </a:effectLst>
                        </a:rPr>
                        <a:t>ΟΧΙ</a:t>
                      </a:r>
                    </a:p>
                  </a:txBody>
                  <a:tcPr/>
                </a:tc>
                <a:extLst>
                  <a:ext uri="{0D108BD9-81ED-4DB2-BD59-A6C34878D82A}">
                    <a16:rowId xmlns:a16="http://schemas.microsoft.com/office/drawing/2014/main" val="10000"/>
                  </a:ext>
                </a:extLst>
              </a:tr>
              <a:tr h="317407">
                <a:tc>
                  <a:txBody>
                    <a:bodyPr/>
                    <a:lstStyle/>
                    <a:p>
                      <a:endParaRPr lang="el-GR" dirty="0"/>
                    </a:p>
                  </a:txBody>
                  <a:tcPr/>
                </a:tc>
                <a:tc>
                  <a:txBody>
                    <a:bodyPr/>
                    <a:lstStyle/>
                    <a:p>
                      <a:endParaRPr lang="el-GR" dirty="0"/>
                    </a:p>
                  </a:txBody>
                  <a:tcPr/>
                </a:tc>
                <a:extLst>
                  <a:ext uri="{0D108BD9-81ED-4DB2-BD59-A6C34878D82A}">
                    <a16:rowId xmlns:a16="http://schemas.microsoft.com/office/drawing/2014/main" val="10001"/>
                  </a:ext>
                </a:extLst>
              </a:tr>
            </a:tbl>
          </a:graphicData>
        </a:graphic>
      </p:graphicFrame>
      <p:grpSp>
        <p:nvGrpSpPr>
          <p:cNvPr id="10" name="Ομάδα 9">
            <a:extLst>
              <a:ext uri="{FF2B5EF4-FFF2-40B4-BE49-F238E27FC236}">
                <a16:creationId xmlns:a16="http://schemas.microsoft.com/office/drawing/2014/main" id="{45572F47-64F6-AEAC-A188-D4B840F2BE80}"/>
              </a:ext>
            </a:extLst>
          </p:cNvPr>
          <p:cNvGrpSpPr/>
          <p:nvPr/>
        </p:nvGrpSpPr>
        <p:grpSpPr>
          <a:xfrm>
            <a:off x="650217" y="-838227"/>
            <a:ext cx="8218327" cy="2744317"/>
            <a:chOff x="650217" y="-838227"/>
            <a:chExt cx="8218327" cy="2744317"/>
          </a:xfrm>
        </p:grpSpPr>
        <p:grpSp>
          <p:nvGrpSpPr>
            <p:cNvPr id="11" name="Ομάδα 10">
              <a:extLst>
                <a:ext uri="{FF2B5EF4-FFF2-40B4-BE49-F238E27FC236}">
                  <a16:creationId xmlns:a16="http://schemas.microsoft.com/office/drawing/2014/main" id="{DEC331D9-4DBF-FBFF-EACD-3BCD6387836A}"/>
                </a:ext>
              </a:extLst>
            </p:cNvPr>
            <p:cNvGrpSpPr/>
            <p:nvPr/>
          </p:nvGrpSpPr>
          <p:grpSpPr>
            <a:xfrm>
              <a:off x="5148064" y="22408"/>
              <a:ext cx="1973560" cy="1027235"/>
              <a:chOff x="5148064" y="22408"/>
              <a:chExt cx="1973560" cy="1027235"/>
            </a:xfrm>
          </p:grpSpPr>
          <p:pic>
            <p:nvPicPr>
              <p:cNvPr id="14" name="Picture 9" descr="fee-logo">
                <a:extLst>
                  <a:ext uri="{FF2B5EF4-FFF2-40B4-BE49-F238E27FC236}">
                    <a16:creationId xmlns:a16="http://schemas.microsoft.com/office/drawing/2014/main" id="{BB517C2D-44B2-E546-A751-0F39F5D24C73}"/>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5" name="Εικόνα 14"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CAC2F039-FE4D-C047-D7BC-464F846BFB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2" name="Εικόνα 11"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6B41ACF5-E9D0-24C4-5596-6D44F45A51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3" name="Εικόνα 12"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5A0429BE-64AC-4B6A-EBCB-357CD4E4826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47800"/>
            <a:ext cx="8839200" cy="838200"/>
          </a:xfrm>
        </p:spPr>
        <p:txBody>
          <a:bodyPr>
            <a:noAutofit/>
          </a:bodyPr>
          <a:lstStyle/>
          <a:p>
            <a:r>
              <a:rPr lang="el-GR" sz="3000" b="1" dirty="0">
                <a:solidFill>
                  <a:srgbClr val="0070C0"/>
                </a:solidFill>
                <a:latin typeface="Calibri" pitchFamily="34" charset="0"/>
                <a:cs typeface="Calibri" pitchFamily="34" charset="0"/>
              </a:rPr>
              <a:t>Βημα 5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συνδεση με το αναλυτικο προγραμμα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10" name="Content Placeholder 4"/>
          <p:cNvSpPr txBox="1">
            <a:spLocks/>
          </p:cNvSpPr>
          <p:nvPr/>
        </p:nvSpPr>
        <p:spPr>
          <a:xfrm>
            <a:off x="228600" y="2214554"/>
            <a:ext cx="8686800" cy="4292609"/>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l-GR" sz="2400" b="0" i="0" u="none" strike="noStrike" kern="1200" cap="none" spc="0" normalizeH="0" baseline="0" noProof="0" dirty="0">
                <a:ln>
                  <a:noFill/>
                </a:ln>
                <a:solidFill>
                  <a:schemeClr val="bg1"/>
                </a:solidFill>
                <a:effectLst/>
                <a:uLnTx/>
                <a:uFillTx/>
                <a:latin typeface="Calibri" pitchFamily="34" charset="0"/>
                <a:cs typeface="Calibri" pitchFamily="34" charset="0"/>
              </a:rPr>
              <a:t>Αναφέρετε τρία παραδείγματα από τα μαθήματα/θέματα  του αναλυτικού προγράμματος με τα οποία συνδέθηκε το πρόγραμμά</a:t>
            </a:r>
            <a:r>
              <a:rPr kumimoji="0" lang="el-GR" sz="2400" b="0" i="0" u="none" strike="noStrike" kern="1200" cap="none" spc="0" normalizeH="0" noProof="0" dirty="0">
                <a:ln>
                  <a:noFill/>
                </a:ln>
                <a:solidFill>
                  <a:schemeClr val="bg1"/>
                </a:solidFill>
                <a:effectLst/>
                <a:uLnTx/>
                <a:uFillTx/>
                <a:latin typeface="Calibri" pitchFamily="34" charset="0"/>
                <a:cs typeface="Calibri" pitchFamily="34" charset="0"/>
              </a:rPr>
              <a:t> σας </a:t>
            </a:r>
            <a:r>
              <a:rPr kumimoji="0" lang="en-US" sz="2400" b="0" i="0" u="none" strike="noStrike" kern="1200" cap="none" spc="0" normalizeH="0" noProof="0" dirty="0">
                <a:ln>
                  <a:noFill/>
                </a:ln>
                <a:solidFill>
                  <a:schemeClr val="bg1"/>
                </a:solidFill>
                <a:effectLst/>
                <a:uLnTx/>
                <a:uFillTx/>
                <a:latin typeface="Calibri" pitchFamily="34" charset="0"/>
                <a:cs typeface="Calibri" pitchFamily="34" charset="0"/>
              </a:rPr>
              <a:t>:</a:t>
            </a:r>
            <a:endParaRPr kumimoji="0" lang="el-GR" sz="2400" b="0" i="0" u="none" strike="noStrike" kern="1200" cap="none" spc="0" normalizeH="0" baseline="0" noProof="0" dirty="0">
              <a:ln>
                <a:noFill/>
              </a:ln>
              <a:solidFill>
                <a:schemeClr val="bg1"/>
              </a:solidFill>
              <a:effectLst/>
              <a:uLnTx/>
              <a:uFillTx/>
              <a:latin typeface="Calibri" pitchFamily="34" charset="0"/>
              <a:cs typeface="Calibri"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el-GR" sz="24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el-GR" sz="2400" b="0" i="0" u="none" strike="noStrike" kern="1200" cap="none" spc="0" normalizeH="0" baseline="0" noProof="0" dirty="0">
              <a:ln>
                <a:noFill/>
              </a:ln>
              <a:solidFill>
                <a:schemeClr val="tx2"/>
              </a:solidFill>
              <a:effectLst/>
              <a:uLnTx/>
              <a:uFillTx/>
              <a:latin typeface="+mn-lt"/>
              <a:ea typeface="+mn-ea"/>
              <a:cs typeface="+mn-cs"/>
            </a:endParaRPr>
          </a:p>
        </p:txBody>
      </p:sp>
      <p:grpSp>
        <p:nvGrpSpPr>
          <p:cNvPr id="8" name="Ομάδα 7">
            <a:extLst>
              <a:ext uri="{FF2B5EF4-FFF2-40B4-BE49-F238E27FC236}">
                <a16:creationId xmlns:a16="http://schemas.microsoft.com/office/drawing/2014/main" id="{269ACF8E-1B20-5CEE-A6D4-657C570BEABC}"/>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A4B6C824-5C64-8941-B6AF-78EEE5E0695A}"/>
                </a:ext>
              </a:extLst>
            </p:cNvPr>
            <p:cNvGrpSpPr/>
            <p:nvPr/>
          </p:nvGrpSpPr>
          <p:grpSpPr>
            <a:xfrm>
              <a:off x="5148064" y="22408"/>
              <a:ext cx="1973560" cy="1027235"/>
              <a:chOff x="5148064" y="22408"/>
              <a:chExt cx="1973560" cy="1027235"/>
            </a:xfrm>
          </p:grpSpPr>
          <p:pic>
            <p:nvPicPr>
              <p:cNvPr id="13" name="Picture 9" descr="fee-logo">
                <a:extLst>
                  <a:ext uri="{FF2B5EF4-FFF2-40B4-BE49-F238E27FC236}">
                    <a16:creationId xmlns:a16="http://schemas.microsoft.com/office/drawing/2014/main" id="{0EF443AE-48DE-7B44-673E-F8BB993DA9FC}"/>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4" name="Εικόνα 13"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135F2EF9-B683-0AB7-0DA1-3A79F93A9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1" name="Εικόνα 10"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A16F573F-65A8-9BA2-0BC1-9B35DF856C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2" name="Εικόνα 11"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D4665BB9-63EC-991B-9092-CC13CBEAAA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625" y="1244081"/>
            <a:ext cx="8839200" cy="838200"/>
          </a:xfrm>
        </p:spPr>
        <p:txBody>
          <a:bodyPr>
            <a:noAutofit/>
          </a:bodyPr>
          <a:lstStyle/>
          <a:p>
            <a:r>
              <a:rPr lang="el-GR" sz="3000" b="1" dirty="0" err="1">
                <a:solidFill>
                  <a:srgbClr val="0070C0"/>
                </a:solidFill>
                <a:latin typeface="Calibri" pitchFamily="34" charset="0"/>
                <a:cs typeface="Calibri" pitchFamily="34" charset="0"/>
              </a:rPr>
              <a:t>ΣΥνδεση</a:t>
            </a:r>
            <a:r>
              <a:rPr lang="el-GR" sz="3000" b="1" dirty="0">
                <a:solidFill>
                  <a:srgbClr val="0070C0"/>
                </a:solidFill>
                <a:latin typeface="Calibri" pitchFamily="34" charset="0"/>
                <a:cs typeface="Calibri" pitchFamily="34" charset="0"/>
              </a:rPr>
              <a:t> με τα </a:t>
            </a:r>
            <a:r>
              <a:rPr lang="el-GR" sz="3000" b="1" dirty="0" err="1">
                <a:solidFill>
                  <a:srgbClr val="0070C0"/>
                </a:solidFill>
                <a:latin typeface="Calibri" pitchFamily="34" charset="0"/>
                <a:cs typeface="Calibri" pitchFamily="34" charset="0"/>
              </a:rPr>
              <a:t>ΕργαστΗρια</a:t>
            </a:r>
            <a:r>
              <a:rPr lang="el-GR"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ΔεξιοτΗτων</a:t>
            </a:r>
            <a:r>
              <a:rPr lang="el-GR" sz="3000" b="1" dirty="0">
                <a:solidFill>
                  <a:srgbClr val="0070C0"/>
                </a:solidFill>
                <a:latin typeface="Calibri" pitchFamily="34" charset="0"/>
                <a:cs typeface="Calibri" pitchFamily="34" charset="0"/>
              </a:rPr>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10" name="Content Placeholder 4"/>
          <p:cNvSpPr txBox="1">
            <a:spLocks/>
          </p:cNvSpPr>
          <p:nvPr/>
        </p:nvSpPr>
        <p:spPr>
          <a:xfrm>
            <a:off x="228600" y="2667000"/>
            <a:ext cx="8686800" cy="3840163"/>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el-GR" sz="24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el-GR" sz="2400" b="0" i="0" u="none" strike="noStrike" kern="1200" cap="none" spc="0" normalizeH="0" baseline="0" noProof="0" dirty="0">
              <a:ln>
                <a:noFill/>
              </a:ln>
              <a:solidFill>
                <a:schemeClr val="tx2"/>
              </a:solidFill>
              <a:effectLst/>
              <a:uLnTx/>
              <a:uFillTx/>
              <a:latin typeface="+mn-lt"/>
              <a:ea typeface="+mn-ea"/>
              <a:cs typeface="+mn-cs"/>
            </a:endParaRPr>
          </a:p>
        </p:txBody>
      </p:sp>
      <p:sp>
        <p:nvSpPr>
          <p:cNvPr id="18" name="TextBox 17">
            <a:extLst>
              <a:ext uri="{FF2B5EF4-FFF2-40B4-BE49-F238E27FC236}">
                <a16:creationId xmlns:a16="http://schemas.microsoft.com/office/drawing/2014/main" id="{323BC58E-5DD7-6BF6-56FA-8913E4942224}"/>
              </a:ext>
            </a:extLst>
          </p:cNvPr>
          <p:cNvSpPr txBox="1"/>
          <p:nvPr/>
        </p:nvSpPr>
        <p:spPr>
          <a:xfrm>
            <a:off x="228600" y="3687478"/>
            <a:ext cx="4576916" cy="461665"/>
          </a:xfrm>
          <a:prstGeom prst="rect">
            <a:avLst/>
          </a:prstGeom>
          <a:noFill/>
        </p:spPr>
        <p:txBody>
          <a:bodyPr wrap="square">
            <a:spAutoFit/>
          </a:bodyPr>
          <a:lstStyle/>
          <a:p>
            <a:r>
              <a:rPr lang="el-GR" sz="2400" b="1" dirty="0">
                <a:solidFill>
                  <a:schemeClr val="bg2"/>
                </a:solidFill>
              </a:rPr>
              <a:t>Αν ναι, με ποια θεματική:  </a:t>
            </a:r>
            <a:endParaRPr lang="en-US" sz="2400" b="1" dirty="0">
              <a:solidFill>
                <a:schemeClr val="bg2"/>
              </a:solidFill>
            </a:endParaRPr>
          </a:p>
        </p:txBody>
      </p:sp>
      <p:graphicFrame>
        <p:nvGraphicFramePr>
          <p:cNvPr id="19" name="Table 11">
            <a:extLst>
              <a:ext uri="{FF2B5EF4-FFF2-40B4-BE49-F238E27FC236}">
                <a16:creationId xmlns:a16="http://schemas.microsoft.com/office/drawing/2014/main" id="{EB267DCD-4544-C516-1254-C8CF4307ABEB}"/>
              </a:ext>
            </a:extLst>
          </p:cNvPr>
          <p:cNvGraphicFramePr>
            <a:graphicFrameLocks noGrp="1"/>
          </p:cNvGraphicFramePr>
          <p:nvPr>
            <p:extLst>
              <p:ext uri="{D42A27DB-BD31-4B8C-83A1-F6EECF244321}">
                <p14:modId xmlns:p14="http://schemas.microsoft.com/office/powerpoint/2010/main" val="3527936373"/>
              </p:ext>
            </p:extLst>
          </p:nvPr>
        </p:nvGraphicFramePr>
        <p:xfrm>
          <a:off x="1143000" y="2335762"/>
          <a:ext cx="1524000" cy="73152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304800">
                <a:tc>
                  <a:txBody>
                    <a:bodyPr/>
                    <a:lstStyle/>
                    <a:p>
                      <a:r>
                        <a:rPr lang="el-GR" dirty="0">
                          <a:solidFill>
                            <a:schemeClr val="accent1">
                              <a:lumMod val="50000"/>
                            </a:schemeClr>
                          </a:solidFill>
                          <a:effectLst>
                            <a:outerShdw blurRad="38100" dist="38100" dir="2700000" algn="tl">
                              <a:srgbClr val="000000">
                                <a:alpha val="43137"/>
                              </a:srgbClr>
                            </a:outerShdw>
                          </a:effectLst>
                        </a:rPr>
                        <a:t>ΝΑΙ</a:t>
                      </a:r>
                    </a:p>
                  </a:txBody>
                  <a:tcPr/>
                </a:tc>
                <a:tc>
                  <a:txBody>
                    <a:bodyPr/>
                    <a:lstStyle/>
                    <a:p>
                      <a:r>
                        <a:rPr lang="el-GR" dirty="0">
                          <a:solidFill>
                            <a:schemeClr val="accent1">
                              <a:lumMod val="50000"/>
                            </a:schemeClr>
                          </a:solidFill>
                          <a:effectLst>
                            <a:outerShdw blurRad="38100" dist="38100" dir="2700000" algn="tl">
                              <a:srgbClr val="000000">
                                <a:alpha val="43137"/>
                              </a:srgbClr>
                            </a:outerShdw>
                          </a:effectLst>
                        </a:rPr>
                        <a:t>ΟΧΙ</a:t>
                      </a:r>
                    </a:p>
                  </a:txBody>
                  <a:tcPr/>
                </a:tc>
                <a:extLst>
                  <a:ext uri="{0D108BD9-81ED-4DB2-BD59-A6C34878D82A}">
                    <a16:rowId xmlns:a16="http://schemas.microsoft.com/office/drawing/2014/main" val="10000"/>
                  </a:ext>
                </a:extLst>
              </a:tr>
              <a:tr h="304800">
                <a:tc>
                  <a:txBody>
                    <a:bodyPr/>
                    <a:lstStyle/>
                    <a:p>
                      <a:endParaRPr lang="el-GR" dirty="0"/>
                    </a:p>
                  </a:txBody>
                  <a:tcPr/>
                </a:tc>
                <a:tc>
                  <a:txBody>
                    <a:bodyPr/>
                    <a:lstStyle/>
                    <a:p>
                      <a:endParaRPr lang="el-GR" dirty="0"/>
                    </a:p>
                  </a:txBody>
                  <a:tcPr/>
                </a:tc>
                <a:extLst>
                  <a:ext uri="{0D108BD9-81ED-4DB2-BD59-A6C34878D82A}">
                    <a16:rowId xmlns:a16="http://schemas.microsoft.com/office/drawing/2014/main" val="10001"/>
                  </a:ext>
                </a:extLst>
              </a:tr>
            </a:tbl>
          </a:graphicData>
        </a:graphic>
      </p:graphicFrame>
      <p:grpSp>
        <p:nvGrpSpPr>
          <p:cNvPr id="8" name="Ομάδα 7">
            <a:extLst>
              <a:ext uri="{FF2B5EF4-FFF2-40B4-BE49-F238E27FC236}">
                <a16:creationId xmlns:a16="http://schemas.microsoft.com/office/drawing/2014/main" id="{362042C5-BB37-72DB-57AE-11CC2DA6CE75}"/>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B36E6C67-0BE6-5E5E-62D4-E06213ECF689}"/>
                </a:ext>
              </a:extLst>
            </p:cNvPr>
            <p:cNvGrpSpPr/>
            <p:nvPr/>
          </p:nvGrpSpPr>
          <p:grpSpPr>
            <a:xfrm>
              <a:off x="5148064" y="22408"/>
              <a:ext cx="1973560" cy="1027235"/>
              <a:chOff x="5148064" y="22408"/>
              <a:chExt cx="1973560" cy="1027235"/>
            </a:xfrm>
          </p:grpSpPr>
          <p:pic>
            <p:nvPicPr>
              <p:cNvPr id="13" name="Picture 9" descr="fee-logo">
                <a:extLst>
                  <a:ext uri="{FF2B5EF4-FFF2-40B4-BE49-F238E27FC236}">
                    <a16:creationId xmlns:a16="http://schemas.microsoft.com/office/drawing/2014/main" id="{27F822C0-9574-E43F-A42F-825708F120C1}"/>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4" name="Εικόνα 13"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C410A4E9-0634-72EB-1B8A-78322FE353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1" name="Εικόνα 10"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8D436F8A-F30F-9FAF-9651-F1E12B52A67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2" name="Εικόνα 11"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128673D8-1FB2-F09C-E770-A4976A198CC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extLst>
      <p:ext uri="{BB962C8B-B14F-4D97-AF65-F5344CB8AC3E}">
        <p14:creationId xmlns:p14="http://schemas.microsoft.com/office/powerpoint/2010/main" val="1254780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458200" cy="838200"/>
          </a:xfrm>
        </p:spPr>
        <p:txBody>
          <a:bodyPr>
            <a:noAutofit/>
          </a:bodyPr>
          <a:lstStyle/>
          <a:p>
            <a:r>
              <a:rPr lang="el-GR" sz="3000" b="1" dirty="0">
                <a:solidFill>
                  <a:srgbClr val="0070C0"/>
                </a:solidFill>
                <a:latin typeface="Calibri" pitchFamily="34" charset="0"/>
                <a:cs typeface="Calibri" pitchFamily="34" charset="0"/>
              </a:rPr>
              <a:t>Βημα 6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ενημερωση/εμπλοκη σχολικησ κοινοτητασ</a:t>
            </a:r>
          </a:p>
        </p:txBody>
      </p:sp>
      <p:sp>
        <p:nvSpPr>
          <p:cNvPr id="5" name="Content Placeholder 4"/>
          <p:cNvSpPr>
            <a:spLocks noGrp="1"/>
          </p:cNvSpPr>
          <p:nvPr>
            <p:ph idx="1"/>
          </p:nvPr>
        </p:nvSpPr>
        <p:spPr>
          <a:xfrm>
            <a:off x="304800" y="2560637"/>
            <a:ext cx="8382000" cy="3840163"/>
          </a:xfrm>
        </p:spPr>
        <p:txBody>
          <a:bodyPr>
            <a:normAutofit/>
          </a:bodyPr>
          <a:lstStyle/>
          <a:p>
            <a:r>
              <a:rPr lang="el-GR" sz="2400" dirty="0">
                <a:solidFill>
                  <a:schemeClr val="bg1"/>
                </a:solidFill>
                <a:latin typeface="Calibri" pitchFamily="34" charset="0"/>
                <a:cs typeface="Calibri" pitchFamily="34" charset="0"/>
              </a:rPr>
              <a:t>Τάξεις που συμμετείχαν στο πρόγραμμα </a:t>
            </a:r>
            <a:r>
              <a:rPr lang="en-US" sz="2400" dirty="0">
                <a:solidFill>
                  <a:schemeClr val="bg1"/>
                </a:solidFill>
                <a:latin typeface="Calibri" pitchFamily="34" charset="0"/>
                <a:cs typeface="Calibri" pitchFamily="34" charset="0"/>
              </a:rPr>
              <a:t>: </a:t>
            </a:r>
            <a:endParaRPr lang="el-GR" sz="2400" dirty="0">
              <a:solidFill>
                <a:schemeClr val="bg1"/>
              </a:solidFill>
              <a:latin typeface="Calibri" pitchFamily="34" charset="0"/>
              <a:cs typeface="Calibri" pitchFamily="34" charset="0"/>
            </a:endParaRPr>
          </a:p>
          <a:p>
            <a:r>
              <a:rPr lang="el-GR" sz="2400" dirty="0">
                <a:solidFill>
                  <a:schemeClr val="bg1"/>
                </a:solidFill>
                <a:latin typeface="Calibri" pitchFamily="34" charset="0"/>
                <a:cs typeface="Calibri" pitchFamily="34" charset="0"/>
              </a:rPr>
              <a:t>Αριθμός εμπλεκόμενων μαθητών </a:t>
            </a:r>
            <a:r>
              <a:rPr lang="en-US" sz="2400" dirty="0">
                <a:solidFill>
                  <a:schemeClr val="bg1"/>
                </a:solidFill>
                <a:latin typeface="Calibri" pitchFamily="34" charset="0"/>
                <a:cs typeface="Calibri" pitchFamily="34" charset="0"/>
              </a:rPr>
              <a:t>: </a:t>
            </a:r>
            <a:endParaRPr lang="el-GR" sz="2400" dirty="0">
              <a:solidFill>
                <a:schemeClr val="bg1"/>
              </a:solidFill>
              <a:latin typeface="Calibri" pitchFamily="34" charset="0"/>
              <a:cs typeface="Calibri" pitchFamily="34" charset="0"/>
            </a:endParaRPr>
          </a:p>
          <a:p>
            <a:r>
              <a:rPr lang="el-GR" sz="2400" dirty="0">
                <a:solidFill>
                  <a:schemeClr val="bg1"/>
                </a:solidFill>
                <a:latin typeface="Calibri" pitchFamily="34" charset="0"/>
                <a:cs typeface="Calibri" pitchFamily="34" charset="0"/>
              </a:rPr>
              <a:t>Με ποιούς τρόπους έχει εμπλακεί η σχολική κοινότητα</a:t>
            </a:r>
            <a:r>
              <a:rPr lang="en-US" sz="2400" dirty="0">
                <a:solidFill>
                  <a:schemeClr val="bg1"/>
                </a:solidFill>
                <a:latin typeface="Calibri" pitchFamily="34" charset="0"/>
                <a:cs typeface="Calibri" pitchFamily="34" charset="0"/>
              </a:rPr>
              <a:t>;</a:t>
            </a:r>
          </a:p>
          <a:p>
            <a:pPr>
              <a:buNone/>
            </a:pPr>
            <a:r>
              <a:rPr lang="en-US" sz="2400" dirty="0">
                <a:solidFill>
                  <a:schemeClr val="bg1"/>
                </a:solidFill>
                <a:latin typeface="Calibri" pitchFamily="34" charset="0"/>
                <a:cs typeface="Calibri" pitchFamily="34" charset="0"/>
              </a:rPr>
              <a:t> </a:t>
            </a:r>
            <a:endParaRPr lang="el-GR" sz="2400" dirty="0">
              <a:solidFill>
                <a:schemeClr val="bg1"/>
              </a:solidFill>
              <a:latin typeface="Calibri" pitchFamily="34" charset="0"/>
              <a:cs typeface="Calibri" pitchFamily="34" charset="0"/>
            </a:endParaRPr>
          </a:p>
          <a:p>
            <a:endParaRPr lang="en-US" sz="2400" dirty="0">
              <a:solidFill>
                <a:schemeClr val="bg1"/>
              </a:solidFill>
              <a:latin typeface="Calibri" pitchFamily="34" charset="0"/>
              <a:cs typeface="Calibri" pitchFamily="34" charset="0"/>
            </a:endParaRPr>
          </a:p>
          <a:p>
            <a:r>
              <a:rPr lang="el-GR" sz="2400" dirty="0">
                <a:solidFill>
                  <a:schemeClr val="bg1"/>
                </a:solidFill>
                <a:latin typeface="Calibri" pitchFamily="34" charset="0"/>
                <a:cs typeface="Calibri" pitchFamily="34" charset="0"/>
              </a:rPr>
              <a:t>Βαθμός εμπλοκής σχολικής κοινότητας κατά την άποψή σας </a:t>
            </a:r>
            <a:r>
              <a:rPr lang="en-US" sz="2400" dirty="0">
                <a:solidFill>
                  <a:schemeClr val="bg1"/>
                </a:solidFill>
                <a:latin typeface="Calibri" pitchFamily="34" charset="0"/>
                <a:cs typeface="Calibri" pitchFamily="34" charset="0"/>
              </a:rPr>
              <a:t>:</a:t>
            </a:r>
            <a:endParaRPr lang="el-GR" sz="2400" dirty="0">
              <a:solidFill>
                <a:schemeClr val="bg1"/>
              </a:solidFill>
              <a:latin typeface="Calibri" pitchFamily="34" charset="0"/>
              <a:cs typeface="Calibri" pitchFamily="34" charset="0"/>
            </a:endParaRPr>
          </a:p>
          <a:p>
            <a:endParaRPr lang="el-GR" sz="2400" dirty="0">
              <a:latin typeface="Calibri" pitchFamily="34" charset="0"/>
              <a:cs typeface="Calibri"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543716298"/>
              </p:ext>
            </p:extLst>
          </p:nvPr>
        </p:nvGraphicFramePr>
        <p:xfrm>
          <a:off x="988740" y="5324856"/>
          <a:ext cx="6745560" cy="741680"/>
        </p:xfrm>
        <a:graphic>
          <a:graphicData uri="http://schemas.openxmlformats.org/drawingml/2006/table">
            <a:tbl>
              <a:tblPr firstRow="1" bandRow="1">
                <a:tableStyleId>{5C22544A-7EE6-4342-B048-85BDC9FD1C3A}</a:tableStyleId>
              </a:tblPr>
              <a:tblGrid>
                <a:gridCol w="1686390">
                  <a:extLst>
                    <a:ext uri="{9D8B030D-6E8A-4147-A177-3AD203B41FA5}">
                      <a16:colId xmlns:a16="http://schemas.microsoft.com/office/drawing/2014/main" val="20001"/>
                    </a:ext>
                  </a:extLst>
                </a:gridCol>
                <a:gridCol w="1686390">
                  <a:extLst>
                    <a:ext uri="{9D8B030D-6E8A-4147-A177-3AD203B41FA5}">
                      <a16:colId xmlns:a16="http://schemas.microsoft.com/office/drawing/2014/main" val="20002"/>
                    </a:ext>
                  </a:extLst>
                </a:gridCol>
                <a:gridCol w="1686390">
                  <a:extLst>
                    <a:ext uri="{9D8B030D-6E8A-4147-A177-3AD203B41FA5}">
                      <a16:colId xmlns:a16="http://schemas.microsoft.com/office/drawing/2014/main" val="20003"/>
                    </a:ext>
                  </a:extLst>
                </a:gridCol>
                <a:gridCol w="1686390">
                  <a:extLst>
                    <a:ext uri="{9D8B030D-6E8A-4147-A177-3AD203B41FA5}">
                      <a16:colId xmlns:a16="http://schemas.microsoft.com/office/drawing/2014/main" val="20004"/>
                    </a:ext>
                  </a:extLst>
                </a:gridCol>
              </a:tblGrid>
              <a:tr h="370840">
                <a:tc>
                  <a:txBody>
                    <a:bodyPr/>
                    <a:lstStyle/>
                    <a:p>
                      <a:r>
                        <a:rPr lang="el-GR" dirty="0">
                          <a:solidFill>
                            <a:schemeClr val="accent1">
                              <a:lumMod val="50000"/>
                            </a:schemeClr>
                          </a:solidFill>
                          <a:effectLst>
                            <a:outerShdw blurRad="38100" dist="38100" dir="2700000" algn="tl">
                              <a:srgbClr val="000000">
                                <a:alpha val="43137"/>
                              </a:srgbClr>
                            </a:outerShdw>
                          </a:effectLst>
                        </a:rPr>
                        <a:t>μικρός</a:t>
                      </a:r>
                    </a:p>
                  </a:txBody>
                  <a:tcPr/>
                </a:tc>
                <a:tc>
                  <a:txBody>
                    <a:bodyPr/>
                    <a:lstStyle/>
                    <a:p>
                      <a:r>
                        <a:rPr lang="el-GR" dirty="0">
                          <a:solidFill>
                            <a:schemeClr val="accent1">
                              <a:lumMod val="50000"/>
                            </a:schemeClr>
                          </a:solidFill>
                          <a:effectLst>
                            <a:outerShdw blurRad="38100" dist="38100" dir="2700000" algn="tl">
                              <a:srgbClr val="000000">
                                <a:alpha val="43137"/>
                              </a:srgbClr>
                            </a:outerShdw>
                          </a:effectLst>
                        </a:rPr>
                        <a:t>μέτριος</a:t>
                      </a:r>
                    </a:p>
                  </a:txBody>
                  <a:tcPr/>
                </a:tc>
                <a:tc>
                  <a:txBody>
                    <a:bodyPr/>
                    <a:lstStyle/>
                    <a:p>
                      <a:r>
                        <a:rPr lang="el-GR" dirty="0">
                          <a:solidFill>
                            <a:schemeClr val="accent1">
                              <a:lumMod val="50000"/>
                            </a:schemeClr>
                          </a:solidFill>
                          <a:effectLst>
                            <a:outerShdw blurRad="38100" dist="38100" dir="2700000" algn="tl">
                              <a:srgbClr val="000000">
                                <a:alpha val="43137"/>
                              </a:srgbClr>
                            </a:outerShdw>
                          </a:effectLst>
                        </a:rPr>
                        <a:t>μεγάλος</a:t>
                      </a:r>
                    </a:p>
                  </a:txBody>
                  <a:tcPr/>
                </a:tc>
                <a:tc>
                  <a:txBody>
                    <a:bodyPr/>
                    <a:lstStyle/>
                    <a:p>
                      <a:r>
                        <a:rPr lang="el-GR" dirty="0">
                          <a:solidFill>
                            <a:schemeClr val="accent1">
                              <a:lumMod val="50000"/>
                            </a:schemeClr>
                          </a:solidFill>
                          <a:effectLst>
                            <a:outerShdw blurRad="38100" dist="38100" dir="2700000" algn="tl">
                              <a:srgbClr val="000000">
                                <a:alpha val="43137"/>
                              </a:srgbClr>
                            </a:outerShdw>
                          </a:effectLst>
                        </a:rPr>
                        <a:t>π</a:t>
                      </a:r>
                      <a:r>
                        <a:rPr lang="el-GR">
                          <a:solidFill>
                            <a:schemeClr val="accent1">
                              <a:lumMod val="50000"/>
                            </a:schemeClr>
                          </a:solidFill>
                          <a:effectLst>
                            <a:outerShdw blurRad="38100" dist="38100" dir="2700000" algn="tl">
                              <a:srgbClr val="000000">
                                <a:alpha val="43137"/>
                              </a:srgbClr>
                            </a:outerShdw>
                          </a:effectLst>
                        </a:rPr>
                        <a:t>ολύ </a:t>
                      </a:r>
                      <a:r>
                        <a:rPr lang="el-GR" dirty="0">
                          <a:solidFill>
                            <a:schemeClr val="accent1">
                              <a:lumMod val="50000"/>
                            </a:schemeClr>
                          </a:solidFill>
                          <a:effectLst>
                            <a:outerShdw blurRad="38100" dist="38100" dir="2700000" algn="tl">
                              <a:srgbClr val="000000">
                                <a:alpha val="43137"/>
                              </a:srgbClr>
                            </a:outerShdw>
                          </a:effectLst>
                        </a:rPr>
                        <a:t>μεγάλος</a:t>
                      </a:r>
                    </a:p>
                  </a:txBody>
                  <a:tcPr/>
                </a:tc>
                <a:extLst>
                  <a:ext uri="{0D108BD9-81ED-4DB2-BD59-A6C34878D82A}">
                    <a16:rowId xmlns:a16="http://schemas.microsoft.com/office/drawing/2014/main" val="10000"/>
                  </a:ext>
                </a:extLst>
              </a:tr>
              <a:tr h="370840">
                <a:tc>
                  <a:txBody>
                    <a:bodyPr/>
                    <a:lstStyle/>
                    <a:p>
                      <a:endParaRPr lang="el-GR" dirty="0"/>
                    </a:p>
                  </a:txBody>
                  <a:tcPr/>
                </a:tc>
                <a:tc>
                  <a:txBody>
                    <a:bodyPr/>
                    <a:lstStyle/>
                    <a:p>
                      <a:endParaRPr lang="el-GR" dirty="0"/>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10001"/>
                  </a:ext>
                </a:extLst>
              </a:tr>
            </a:tbl>
          </a:graphicData>
        </a:graphic>
      </p:graphicFrame>
      <p:sp>
        <p:nvSpPr>
          <p:cNvPr id="10" name="Slide Number Placeholder 9"/>
          <p:cNvSpPr>
            <a:spLocks noGrp="1"/>
          </p:cNvSpPr>
          <p:nvPr>
            <p:ph type="sldNum" sz="quarter" idx="12"/>
          </p:nvPr>
        </p:nvSpPr>
        <p:spPr/>
        <p:txBody>
          <a:bodyPr/>
          <a:lstStyle/>
          <a:p>
            <a:fld id="{B6F15528-21DE-4FAA-801E-634DDDAF4B2B}" type="slidenum">
              <a:rPr lang="en-US" smtClean="0"/>
              <a:pPr/>
              <a:t>18</a:t>
            </a:fld>
            <a:endParaRPr lang="en-US"/>
          </a:p>
        </p:txBody>
      </p:sp>
      <p:grpSp>
        <p:nvGrpSpPr>
          <p:cNvPr id="9" name="Ομάδα 8">
            <a:extLst>
              <a:ext uri="{FF2B5EF4-FFF2-40B4-BE49-F238E27FC236}">
                <a16:creationId xmlns:a16="http://schemas.microsoft.com/office/drawing/2014/main" id="{FB0394AB-3520-BDC3-02C8-8C72899A947E}"/>
              </a:ext>
            </a:extLst>
          </p:cNvPr>
          <p:cNvGrpSpPr/>
          <p:nvPr/>
        </p:nvGrpSpPr>
        <p:grpSpPr>
          <a:xfrm>
            <a:off x="650217" y="-838227"/>
            <a:ext cx="8218327" cy="2744317"/>
            <a:chOff x="650217" y="-838227"/>
            <a:chExt cx="8218327" cy="2744317"/>
          </a:xfrm>
        </p:grpSpPr>
        <p:grpSp>
          <p:nvGrpSpPr>
            <p:cNvPr id="11" name="Ομάδα 10">
              <a:extLst>
                <a:ext uri="{FF2B5EF4-FFF2-40B4-BE49-F238E27FC236}">
                  <a16:creationId xmlns:a16="http://schemas.microsoft.com/office/drawing/2014/main" id="{72F72F61-E0AA-AC30-7B62-9A2DB143B3D9}"/>
                </a:ext>
              </a:extLst>
            </p:cNvPr>
            <p:cNvGrpSpPr/>
            <p:nvPr/>
          </p:nvGrpSpPr>
          <p:grpSpPr>
            <a:xfrm>
              <a:off x="5148064" y="22408"/>
              <a:ext cx="1973560" cy="1027235"/>
              <a:chOff x="5148064" y="22408"/>
              <a:chExt cx="1973560" cy="1027235"/>
            </a:xfrm>
          </p:grpSpPr>
          <p:pic>
            <p:nvPicPr>
              <p:cNvPr id="14" name="Picture 9" descr="fee-logo">
                <a:extLst>
                  <a:ext uri="{FF2B5EF4-FFF2-40B4-BE49-F238E27FC236}">
                    <a16:creationId xmlns:a16="http://schemas.microsoft.com/office/drawing/2014/main" id="{CE5AE36B-AE44-1FF8-F837-F771F0B39DA3}"/>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5" name="Εικόνα 14"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6F9B88A6-8E18-EBEC-A6B5-D60ACB4A80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2" name="Εικόνα 11"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FE6E75C8-82B6-4D67-3C6E-3105CE141B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3" name="Εικόνα 12"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A8BF8F36-D5A0-6796-6691-503FB0B1B4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71600"/>
            <a:ext cx="8686800" cy="838200"/>
          </a:xfrm>
        </p:spPr>
        <p:txBody>
          <a:bodyPr>
            <a:normAutofit/>
          </a:bodyPr>
          <a:lstStyle/>
          <a:p>
            <a:r>
              <a:rPr lang="el-GR" sz="3000" b="1" dirty="0">
                <a:solidFill>
                  <a:srgbClr val="0070C0"/>
                </a:solidFill>
                <a:latin typeface="Calibri" pitchFamily="34" charset="0"/>
                <a:cs typeface="Calibri" pitchFamily="34" charset="0"/>
              </a:rPr>
              <a:t>Βημα 6 ενημερωση – διαχυση αποτελεσματων</a:t>
            </a:r>
          </a:p>
        </p:txBody>
      </p:sp>
      <p:sp>
        <p:nvSpPr>
          <p:cNvPr id="3" name="Content Placeholder 2"/>
          <p:cNvSpPr>
            <a:spLocks noGrp="1"/>
          </p:cNvSpPr>
          <p:nvPr>
            <p:ph idx="1"/>
          </p:nvPr>
        </p:nvSpPr>
        <p:spPr>
          <a:xfrm>
            <a:off x="152400" y="2285992"/>
            <a:ext cx="8686800" cy="4373571"/>
          </a:xfrm>
        </p:spPr>
        <p:txBody>
          <a:bodyPr>
            <a:normAutofit/>
          </a:bodyPr>
          <a:lstStyle/>
          <a:p>
            <a:r>
              <a:rPr lang="el-GR" sz="2400" dirty="0">
                <a:solidFill>
                  <a:schemeClr val="bg1"/>
                </a:solidFill>
              </a:rPr>
              <a:t>Αναφέρετε τους τρόπους με τους οποίους έγινε η διάχυση των αποτελεσμάτων </a:t>
            </a:r>
            <a:r>
              <a:rPr lang="en-US" sz="2400" dirty="0">
                <a:solidFill>
                  <a:schemeClr val="bg1"/>
                </a:solidFill>
              </a:rPr>
              <a:t>: </a:t>
            </a:r>
            <a:endParaRPr lang="el-GR" sz="2400" dirty="0">
              <a:solidFill>
                <a:schemeClr val="bg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grpSp>
        <p:nvGrpSpPr>
          <p:cNvPr id="9" name="Ομάδα 8">
            <a:extLst>
              <a:ext uri="{FF2B5EF4-FFF2-40B4-BE49-F238E27FC236}">
                <a16:creationId xmlns:a16="http://schemas.microsoft.com/office/drawing/2014/main" id="{8FB3921C-CD31-F97D-AA67-CD7A26ACCB85}"/>
              </a:ext>
            </a:extLst>
          </p:cNvPr>
          <p:cNvGrpSpPr/>
          <p:nvPr/>
        </p:nvGrpSpPr>
        <p:grpSpPr>
          <a:xfrm>
            <a:off x="650217" y="-838227"/>
            <a:ext cx="8218327" cy="2744317"/>
            <a:chOff x="650217" y="-838227"/>
            <a:chExt cx="8218327" cy="2744317"/>
          </a:xfrm>
        </p:grpSpPr>
        <p:grpSp>
          <p:nvGrpSpPr>
            <p:cNvPr id="10" name="Ομάδα 9">
              <a:extLst>
                <a:ext uri="{FF2B5EF4-FFF2-40B4-BE49-F238E27FC236}">
                  <a16:creationId xmlns:a16="http://schemas.microsoft.com/office/drawing/2014/main" id="{25AA8848-222D-4E5A-C01E-C2B3EBF74D59}"/>
                </a:ext>
              </a:extLst>
            </p:cNvPr>
            <p:cNvGrpSpPr/>
            <p:nvPr/>
          </p:nvGrpSpPr>
          <p:grpSpPr>
            <a:xfrm>
              <a:off x="5148064" y="22408"/>
              <a:ext cx="1973560" cy="1027235"/>
              <a:chOff x="5148064" y="22408"/>
              <a:chExt cx="1973560" cy="1027235"/>
            </a:xfrm>
          </p:grpSpPr>
          <p:pic>
            <p:nvPicPr>
              <p:cNvPr id="13" name="Picture 9" descr="fee-logo">
                <a:extLst>
                  <a:ext uri="{FF2B5EF4-FFF2-40B4-BE49-F238E27FC236}">
                    <a16:creationId xmlns:a16="http://schemas.microsoft.com/office/drawing/2014/main" id="{440F0C00-978D-E9D7-23BC-E0FD2F933574}"/>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4" name="Εικόνα 13"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A7ED5152-55E9-FB34-6573-C3CAE019F7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1" name="Εικόνα 10"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736CB501-19A6-FFF5-929E-464CB67820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2" name="Εικόνα 11"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F6D2389B-A3B2-C0DB-72EB-0BA50CB9EC4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5029200" cy="838200"/>
          </a:xfrm>
        </p:spPr>
        <p:txBody>
          <a:bodyPr>
            <a:normAutofit/>
          </a:bodyPr>
          <a:lstStyle/>
          <a:p>
            <a:r>
              <a:rPr lang="el-GR" sz="3000" b="1" dirty="0">
                <a:solidFill>
                  <a:srgbClr val="0070C0"/>
                </a:solidFill>
                <a:latin typeface="Calibri" pitchFamily="34" charset="0"/>
                <a:cs typeface="Calibri" pitchFamily="34" charset="0"/>
              </a:rPr>
              <a:t>Στοιχεια Σχολειου</a:t>
            </a:r>
          </a:p>
        </p:txBody>
      </p:sp>
      <p:sp>
        <p:nvSpPr>
          <p:cNvPr id="3" name="Content Placeholder 2"/>
          <p:cNvSpPr>
            <a:spLocks noGrp="1"/>
          </p:cNvSpPr>
          <p:nvPr>
            <p:ph idx="1"/>
          </p:nvPr>
        </p:nvSpPr>
        <p:spPr>
          <a:xfrm>
            <a:off x="228600" y="1905000"/>
            <a:ext cx="8686800" cy="4525963"/>
          </a:xfrm>
        </p:spPr>
        <p:txBody>
          <a:bodyPr>
            <a:normAutofit/>
          </a:bodyPr>
          <a:lstStyle/>
          <a:p>
            <a:pPr>
              <a:lnSpc>
                <a:spcPct val="150000"/>
              </a:lnSpc>
            </a:pPr>
            <a:r>
              <a:rPr lang="el-GR" sz="2400" dirty="0">
                <a:solidFill>
                  <a:schemeClr val="bg1"/>
                </a:solidFill>
                <a:latin typeface="Calibri" pitchFamily="34" charset="0"/>
                <a:cs typeface="Calibri" pitchFamily="34" charset="0"/>
              </a:rPr>
              <a:t>Σχολικά έτη συμμετοχής στο Δ.Θ.Δ. «Οικολογικά Σχολεία»</a:t>
            </a:r>
            <a:r>
              <a:rPr lang="en-US" sz="2400" dirty="0">
                <a:solidFill>
                  <a:schemeClr val="bg1"/>
                </a:solidFill>
                <a:latin typeface="Calibri" pitchFamily="34" charset="0"/>
                <a:cs typeface="Calibri" pitchFamily="34" charset="0"/>
              </a:rPr>
              <a:t>:</a:t>
            </a:r>
            <a:endParaRPr lang="el-GR" sz="2400" dirty="0">
              <a:solidFill>
                <a:schemeClr val="bg1"/>
              </a:solidFill>
              <a:latin typeface="Calibri" pitchFamily="34" charset="0"/>
              <a:cs typeface="Calibri" pitchFamily="34" charset="0"/>
            </a:endParaRPr>
          </a:p>
          <a:p>
            <a:pPr>
              <a:lnSpc>
                <a:spcPct val="150000"/>
              </a:lnSpc>
              <a:buNone/>
            </a:pPr>
            <a:r>
              <a:rPr lang="en-US" sz="2400" dirty="0">
                <a:solidFill>
                  <a:schemeClr val="bg1"/>
                </a:solidFill>
                <a:latin typeface="Calibri" pitchFamily="34" charset="0"/>
                <a:cs typeface="Calibri" pitchFamily="34" charset="0"/>
              </a:rPr>
              <a:t> </a:t>
            </a:r>
            <a:endParaRPr lang="el-GR" sz="2400" dirty="0">
              <a:solidFill>
                <a:schemeClr val="bg1"/>
              </a:solidFill>
              <a:latin typeface="Calibri" pitchFamily="34" charset="0"/>
              <a:cs typeface="Calibri" pitchFamily="34" charset="0"/>
            </a:endParaRPr>
          </a:p>
          <a:p>
            <a:pPr>
              <a:lnSpc>
                <a:spcPct val="150000"/>
              </a:lnSpc>
            </a:pPr>
            <a:r>
              <a:rPr lang="el-GR" sz="2400" dirty="0">
                <a:solidFill>
                  <a:schemeClr val="bg1"/>
                </a:solidFill>
                <a:latin typeface="Calibri" pitchFamily="34" charset="0"/>
                <a:cs typeface="Calibri" pitchFamily="34" charset="0"/>
              </a:rPr>
              <a:t>Τηλέφωνο σχολείου </a:t>
            </a:r>
            <a:r>
              <a:rPr lang="en-US" sz="2400" dirty="0">
                <a:solidFill>
                  <a:schemeClr val="bg1"/>
                </a:solidFill>
                <a:latin typeface="Calibri" pitchFamily="34" charset="0"/>
                <a:cs typeface="Calibri" pitchFamily="34" charset="0"/>
              </a:rPr>
              <a:t>:</a:t>
            </a:r>
            <a:endParaRPr lang="el-GR" sz="2400" dirty="0">
              <a:solidFill>
                <a:schemeClr val="bg1"/>
              </a:solidFill>
              <a:latin typeface="Calibri" pitchFamily="34" charset="0"/>
              <a:cs typeface="Calibri" pitchFamily="34" charset="0"/>
            </a:endParaRPr>
          </a:p>
          <a:p>
            <a:pPr>
              <a:lnSpc>
                <a:spcPct val="150000"/>
              </a:lnSpc>
            </a:pPr>
            <a:r>
              <a:rPr lang="el-GR" sz="2400" dirty="0">
                <a:solidFill>
                  <a:schemeClr val="bg1"/>
                </a:solidFill>
                <a:latin typeface="Calibri" pitchFamily="34" charset="0"/>
                <a:cs typeface="Calibri" pitchFamily="34" charset="0"/>
              </a:rPr>
              <a:t>Ταχυδρομική διεύθυνση σχολείου </a:t>
            </a:r>
            <a:r>
              <a:rPr lang="en-US" sz="2400" dirty="0">
                <a:solidFill>
                  <a:schemeClr val="bg1"/>
                </a:solidFill>
                <a:latin typeface="Calibri" pitchFamily="34" charset="0"/>
                <a:cs typeface="Calibri" pitchFamily="34" charset="0"/>
              </a:rPr>
              <a:t>: </a:t>
            </a:r>
            <a:endParaRPr lang="el-GR" sz="2400" dirty="0">
              <a:solidFill>
                <a:schemeClr val="bg1"/>
              </a:solidFill>
              <a:latin typeface="Calibri" pitchFamily="34" charset="0"/>
              <a:cs typeface="Calibri" pitchFamily="34" charset="0"/>
            </a:endParaRPr>
          </a:p>
          <a:p>
            <a:pPr>
              <a:lnSpc>
                <a:spcPct val="150000"/>
              </a:lnSpc>
            </a:pPr>
            <a:r>
              <a:rPr lang="el-GR" sz="2400" dirty="0">
                <a:solidFill>
                  <a:schemeClr val="bg1"/>
                </a:solidFill>
                <a:latin typeface="Calibri" pitchFamily="34" charset="0"/>
                <a:cs typeface="Calibri" pitchFamily="34" charset="0"/>
              </a:rPr>
              <a:t>Ηλεκτρονική διεύθυνση επικοινωνίας σχολείου </a:t>
            </a:r>
            <a:r>
              <a:rPr lang="en-US" sz="2400" dirty="0">
                <a:solidFill>
                  <a:schemeClr val="bg1"/>
                </a:solidFill>
                <a:latin typeface="Calibri" pitchFamily="34" charset="0"/>
                <a:cs typeface="Calibri" pitchFamily="34" charset="0"/>
              </a:rPr>
              <a:t>:</a:t>
            </a:r>
          </a:p>
          <a:p>
            <a:pPr>
              <a:lnSpc>
                <a:spcPct val="150000"/>
              </a:lnSpc>
            </a:pPr>
            <a:endParaRPr lang="el-GR" sz="2400"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grpSp>
        <p:nvGrpSpPr>
          <p:cNvPr id="4" name="Ομάδα 3">
            <a:extLst>
              <a:ext uri="{FF2B5EF4-FFF2-40B4-BE49-F238E27FC236}">
                <a16:creationId xmlns:a16="http://schemas.microsoft.com/office/drawing/2014/main" id="{F9731D75-DB34-C8D3-95DF-B84ABF3C571B}"/>
              </a:ext>
            </a:extLst>
          </p:cNvPr>
          <p:cNvGrpSpPr/>
          <p:nvPr/>
        </p:nvGrpSpPr>
        <p:grpSpPr>
          <a:xfrm>
            <a:off x="650217" y="-838227"/>
            <a:ext cx="8218327" cy="2744317"/>
            <a:chOff x="650217" y="-838227"/>
            <a:chExt cx="8218327" cy="2744317"/>
          </a:xfrm>
        </p:grpSpPr>
        <p:grpSp>
          <p:nvGrpSpPr>
            <p:cNvPr id="5" name="Ομάδα 4">
              <a:extLst>
                <a:ext uri="{FF2B5EF4-FFF2-40B4-BE49-F238E27FC236}">
                  <a16:creationId xmlns:a16="http://schemas.microsoft.com/office/drawing/2014/main" id="{88EF6D37-62FA-1D05-93E8-0D990E0D9D67}"/>
                </a:ext>
              </a:extLst>
            </p:cNvPr>
            <p:cNvGrpSpPr/>
            <p:nvPr/>
          </p:nvGrpSpPr>
          <p:grpSpPr>
            <a:xfrm>
              <a:off x="5148064" y="22408"/>
              <a:ext cx="1973560" cy="1027235"/>
              <a:chOff x="5148064" y="22408"/>
              <a:chExt cx="1973560" cy="1027235"/>
            </a:xfrm>
          </p:grpSpPr>
          <p:pic>
            <p:nvPicPr>
              <p:cNvPr id="11" name="Picture 9" descr="fee-logo">
                <a:extLst>
                  <a:ext uri="{FF2B5EF4-FFF2-40B4-BE49-F238E27FC236}">
                    <a16:creationId xmlns:a16="http://schemas.microsoft.com/office/drawing/2014/main" id="{52D59617-840A-9172-63B8-D3571DC9D9B7}"/>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2" name="Εικόνα 11"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431940E6-20D5-ADD0-3C48-8D792B2AF9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6" name="Εικόνα 5"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C047C1A9-03A7-A73E-9270-57EDCF32197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8" name="Εικόνα 7"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98F36F61-0619-E9D2-C043-572C6399083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285860"/>
            <a:ext cx="8686800" cy="838200"/>
          </a:xfrm>
        </p:spPr>
        <p:txBody>
          <a:bodyPr>
            <a:noAutofit/>
          </a:bodyPr>
          <a:lstStyle/>
          <a:p>
            <a:r>
              <a:rPr lang="el-GR" sz="3000" b="1" dirty="0">
                <a:solidFill>
                  <a:srgbClr val="0070C0"/>
                </a:solidFill>
                <a:latin typeface="Calibri" pitchFamily="34" charset="0"/>
                <a:cs typeface="Calibri" pitchFamily="34" charset="0"/>
              </a:rPr>
              <a:t>Βημα 6 ενημερωση – διαχυση αποτελεσματων (φωτογραφικο υλικο - 2 διαφανειεσ)</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grpSp>
        <p:nvGrpSpPr>
          <p:cNvPr id="8" name="Ομάδα 7">
            <a:extLst>
              <a:ext uri="{FF2B5EF4-FFF2-40B4-BE49-F238E27FC236}">
                <a16:creationId xmlns:a16="http://schemas.microsoft.com/office/drawing/2014/main" id="{74DEF717-9F81-B731-E916-70F2A87CE71D}"/>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4EBCC779-8B16-58F7-5EFC-05F2913A9D95}"/>
                </a:ext>
              </a:extLst>
            </p:cNvPr>
            <p:cNvGrpSpPr/>
            <p:nvPr/>
          </p:nvGrpSpPr>
          <p:grpSpPr>
            <a:xfrm>
              <a:off x="5148064" y="22408"/>
              <a:ext cx="1973560" cy="1027235"/>
              <a:chOff x="5148064" y="22408"/>
              <a:chExt cx="1973560" cy="1027235"/>
            </a:xfrm>
          </p:grpSpPr>
          <p:pic>
            <p:nvPicPr>
              <p:cNvPr id="12" name="Picture 9" descr="fee-logo">
                <a:extLst>
                  <a:ext uri="{FF2B5EF4-FFF2-40B4-BE49-F238E27FC236}">
                    <a16:creationId xmlns:a16="http://schemas.microsoft.com/office/drawing/2014/main" id="{75B21967-41D8-4A71-F21E-3E5C87FE64A8}"/>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3" name="Εικόνα 12"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1EE78879-EF87-7EA8-5EC0-2B10C6E6FB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AC1066EE-6689-AFDE-2EE9-36C04ADF72F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1" name="Εικόνα 10"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91A50D16-C757-5975-3F5F-66A82D09FD6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838200"/>
          </a:xfrm>
        </p:spPr>
        <p:txBody>
          <a:bodyPr>
            <a:normAutofit/>
          </a:bodyPr>
          <a:lstStyle/>
          <a:p>
            <a:r>
              <a:rPr lang="el-GR" sz="3000" b="1" dirty="0">
                <a:solidFill>
                  <a:srgbClr val="0070C0"/>
                </a:solidFill>
                <a:latin typeface="Calibri" pitchFamily="34" charset="0"/>
                <a:cs typeface="Calibri" pitchFamily="34" charset="0"/>
              </a:rPr>
              <a:t>Βημα 7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Δημιουργια οικοκωδικα</a:t>
            </a:r>
          </a:p>
        </p:txBody>
      </p:sp>
      <p:sp>
        <p:nvSpPr>
          <p:cNvPr id="5" name="Content Placeholder 4"/>
          <p:cNvSpPr>
            <a:spLocks noGrp="1"/>
          </p:cNvSpPr>
          <p:nvPr>
            <p:ph idx="1"/>
          </p:nvPr>
        </p:nvSpPr>
        <p:spPr>
          <a:xfrm>
            <a:off x="152400" y="2133600"/>
            <a:ext cx="8686800" cy="4525963"/>
          </a:xfrm>
        </p:spPr>
        <p:txBody>
          <a:bodyPr>
            <a:normAutofit/>
          </a:bodyPr>
          <a:lstStyle/>
          <a:p>
            <a:r>
              <a:rPr lang="el-GR" sz="2400" u="sng" dirty="0">
                <a:solidFill>
                  <a:schemeClr val="bg1"/>
                </a:solidFill>
                <a:latin typeface="Calibri" pitchFamily="34" charset="0"/>
                <a:cs typeface="Calibri" pitchFamily="34" charset="0"/>
              </a:rPr>
              <a:t>Στην περίπτωση που διαμορφώθηκε Οικοκώδικας, απαντήστε στα παρακάτω </a:t>
            </a:r>
          </a:p>
          <a:p>
            <a:pPr fontAlgn="t"/>
            <a:r>
              <a:rPr lang="el-GR" sz="2400" dirty="0">
                <a:solidFill>
                  <a:schemeClr val="bg1"/>
                </a:solidFill>
                <a:latin typeface="Calibri" pitchFamily="34" charset="0"/>
                <a:cs typeface="Calibri" pitchFamily="34" charset="0"/>
              </a:rPr>
              <a:t>Από ποιούς διαμορφώθηκε ο Οικοκώδικας</a:t>
            </a:r>
            <a:r>
              <a:rPr lang="en-US" sz="2400" dirty="0">
                <a:solidFill>
                  <a:schemeClr val="bg1"/>
                </a:solidFill>
                <a:latin typeface="Calibri" pitchFamily="34" charset="0"/>
                <a:cs typeface="Calibri" pitchFamily="34" charset="0"/>
              </a:rPr>
              <a:t>; </a:t>
            </a:r>
            <a:endParaRPr lang="el-GR" sz="2400" dirty="0">
              <a:solidFill>
                <a:schemeClr val="bg1"/>
              </a:solidFill>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a:p>
            <a:pPr fontAlgn="t"/>
            <a:endParaRPr lang="en-US" sz="2400" dirty="0">
              <a:solidFill>
                <a:schemeClr val="bg1"/>
              </a:solidFill>
              <a:latin typeface="Calibri" pitchFamily="34" charset="0"/>
              <a:cs typeface="Calibri" pitchFamily="34" charset="0"/>
            </a:endParaRPr>
          </a:p>
          <a:p>
            <a:pPr fontAlgn="t"/>
            <a:r>
              <a:rPr lang="el-GR" sz="2400" dirty="0">
                <a:solidFill>
                  <a:schemeClr val="bg1"/>
                </a:solidFill>
                <a:latin typeface="Calibri" pitchFamily="34" charset="0"/>
                <a:cs typeface="Calibri" pitchFamily="34" charset="0"/>
              </a:rPr>
              <a:t>Δημοσιοποιήθηκε ο </a:t>
            </a:r>
            <a:r>
              <a:rPr lang="el-GR" sz="2400" dirty="0" err="1">
                <a:solidFill>
                  <a:schemeClr val="bg1"/>
                </a:solidFill>
                <a:latin typeface="Calibri" pitchFamily="34" charset="0"/>
                <a:cs typeface="Calibri" pitchFamily="34" charset="0"/>
              </a:rPr>
              <a:t>Οικοκώδικας</a:t>
            </a:r>
            <a:r>
              <a:rPr lang="en-US" sz="2400" dirty="0">
                <a:solidFill>
                  <a:schemeClr val="bg1"/>
                </a:solidFill>
                <a:latin typeface="Calibri" pitchFamily="34" charset="0"/>
                <a:cs typeface="Calibri" pitchFamily="34" charset="0"/>
              </a:rPr>
              <a:t> </a:t>
            </a:r>
            <a:r>
              <a:rPr lang="el-GR" sz="2400" dirty="0">
                <a:solidFill>
                  <a:schemeClr val="bg1"/>
                </a:solidFill>
                <a:latin typeface="Calibri" pitchFamily="34" charset="0"/>
                <a:cs typeface="Calibri" pitchFamily="34" charset="0"/>
              </a:rPr>
              <a:t>και πού </a:t>
            </a:r>
            <a:r>
              <a:rPr lang="en-US" sz="2400" dirty="0">
                <a:solidFill>
                  <a:schemeClr val="bg1"/>
                </a:solidFill>
                <a:latin typeface="Calibri" pitchFamily="34" charset="0"/>
                <a:cs typeface="Calibri" pitchFamily="34" charset="0"/>
              </a:rPr>
              <a:t>: </a:t>
            </a:r>
            <a:endParaRPr lang="el-GR" sz="2400" dirty="0">
              <a:solidFill>
                <a:schemeClr val="bg1"/>
              </a:solidFill>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buNone/>
            </a:pPr>
            <a:endParaRPr lang="el-GR" sz="2400" b="1"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b="1"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a:p>
            <a:pPr>
              <a:buNone/>
            </a:pPr>
            <a:endParaRPr lang="el-GR" sz="2400" dirty="0">
              <a:latin typeface="Calibri" pitchFamily="34" charset="0"/>
              <a:cs typeface="Calibri" pitchFamily="34" charset="0"/>
            </a:endParaRPr>
          </a:p>
        </p:txBody>
      </p:sp>
      <p:graphicFrame>
        <p:nvGraphicFramePr>
          <p:cNvPr id="12" name="Table 11"/>
          <p:cNvGraphicFramePr>
            <a:graphicFrameLocks noGrp="1"/>
          </p:cNvGraphicFramePr>
          <p:nvPr/>
        </p:nvGraphicFramePr>
        <p:xfrm>
          <a:off x="2362200" y="4953000"/>
          <a:ext cx="1905000" cy="870257"/>
        </p:xfrm>
        <a:graphic>
          <a:graphicData uri="http://schemas.openxmlformats.org/drawingml/2006/table">
            <a:tbl>
              <a:tblPr firstRow="1" bandRow="1">
                <a:tableStyleId>{5C22544A-7EE6-4342-B048-85BDC9FD1C3A}</a:tableStyleId>
              </a:tblPr>
              <a:tblGrid>
                <a:gridCol w="952500">
                  <a:extLst>
                    <a:ext uri="{9D8B030D-6E8A-4147-A177-3AD203B41FA5}">
                      <a16:colId xmlns:a16="http://schemas.microsoft.com/office/drawing/2014/main" val="20000"/>
                    </a:ext>
                  </a:extLst>
                </a:gridCol>
                <a:gridCol w="952500">
                  <a:extLst>
                    <a:ext uri="{9D8B030D-6E8A-4147-A177-3AD203B41FA5}">
                      <a16:colId xmlns:a16="http://schemas.microsoft.com/office/drawing/2014/main" val="20001"/>
                    </a:ext>
                  </a:extLst>
                </a:gridCol>
              </a:tblGrid>
              <a:tr h="504497">
                <a:tc>
                  <a:txBody>
                    <a:bodyPr/>
                    <a:lstStyle/>
                    <a:p>
                      <a:r>
                        <a:rPr lang="el-GR" dirty="0">
                          <a:solidFill>
                            <a:schemeClr val="accent1">
                              <a:lumMod val="50000"/>
                            </a:schemeClr>
                          </a:solidFill>
                          <a:effectLst>
                            <a:outerShdw blurRad="38100" dist="38100" dir="2700000" algn="tl">
                              <a:srgbClr val="000000">
                                <a:alpha val="43137"/>
                              </a:srgbClr>
                            </a:outerShdw>
                          </a:effectLst>
                        </a:rPr>
                        <a:t>ΝΑΙ</a:t>
                      </a:r>
                    </a:p>
                  </a:txBody>
                  <a:tcPr/>
                </a:tc>
                <a:tc>
                  <a:txBody>
                    <a:bodyPr/>
                    <a:lstStyle/>
                    <a:p>
                      <a:r>
                        <a:rPr lang="el-GR" dirty="0">
                          <a:solidFill>
                            <a:schemeClr val="accent1">
                              <a:lumMod val="50000"/>
                            </a:schemeClr>
                          </a:solidFill>
                          <a:effectLst>
                            <a:outerShdw blurRad="38100" dist="38100" dir="2700000" algn="tl">
                              <a:srgbClr val="000000">
                                <a:alpha val="43137"/>
                              </a:srgbClr>
                            </a:outerShdw>
                          </a:effectLst>
                        </a:rPr>
                        <a:t>ΟΧΙ</a:t>
                      </a:r>
                    </a:p>
                  </a:txBody>
                  <a:tcPr/>
                </a:tc>
                <a:extLst>
                  <a:ext uri="{0D108BD9-81ED-4DB2-BD59-A6C34878D82A}">
                    <a16:rowId xmlns:a16="http://schemas.microsoft.com/office/drawing/2014/main" val="10000"/>
                  </a:ext>
                </a:extLst>
              </a:tr>
              <a:tr h="0">
                <a:tc>
                  <a:txBody>
                    <a:bodyPr/>
                    <a:lstStyle/>
                    <a:p>
                      <a:endParaRPr lang="el-GR"/>
                    </a:p>
                  </a:txBody>
                  <a:tcPr/>
                </a:tc>
                <a:tc>
                  <a:txBody>
                    <a:bodyPr/>
                    <a:lstStyle/>
                    <a:p>
                      <a:endParaRPr lang="el-GR" dirty="0"/>
                    </a:p>
                  </a:txBody>
                  <a:tcPr/>
                </a:tc>
                <a:extLst>
                  <a:ext uri="{0D108BD9-81ED-4DB2-BD59-A6C34878D82A}">
                    <a16:rowId xmlns:a16="http://schemas.microsoft.com/office/drawing/2014/main" val="10001"/>
                  </a:ext>
                </a:extLst>
              </a:tr>
            </a:tbl>
          </a:graphicData>
        </a:graphic>
      </p:graphicFrame>
      <p:sp>
        <p:nvSpPr>
          <p:cNvPr id="11" name="Slide Number Placeholder 10"/>
          <p:cNvSpPr>
            <a:spLocks noGrp="1"/>
          </p:cNvSpPr>
          <p:nvPr>
            <p:ph type="sldNum" sz="quarter" idx="12"/>
          </p:nvPr>
        </p:nvSpPr>
        <p:spPr/>
        <p:txBody>
          <a:bodyPr/>
          <a:lstStyle/>
          <a:p>
            <a:fld id="{B6F15528-21DE-4FAA-801E-634DDDAF4B2B}" type="slidenum">
              <a:rPr lang="en-US" smtClean="0"/>
              <a:pPr/>
              <a:t>21</a:t>
            </a:fld>
            <a:endParaRPr lang="en-US"/>
          </a:p>
        </p:txBody>
      </p:sp>
      <p:grpSp>
        <p:nvGrpSpPr>
          <p:cNvPr id="8" name="Ομάδα 7">
            <a:extLst>
              <a:ext uri="{FF2B5EF4-FFF2-40B4-BE49-F238E27FC236}">
                <a16:creationId xmlns:a16="http://schemas.microsoft.com/office/drawing/2014/main" id="{1E8DAB03-4B11-506E-9393-6F4F6C48BD23}"/>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A0272C10-DEA5-BE9C-B6F1-1EFCC1E2A0DF}"/>
                </a:ext>
              </a:extLst>
            </p:cNvPr>
            <p:cNvGrpSpPr/>
            <p:nvPr/>
          </p:nvGrpSpPr>
          <p:grpSpPr>
            <a:xfrm>
              <a:off x="5148064" y="22408"/>
              <a:ext cx="1973560" cy="1027235"/>
              <a:chOff x="5148064" y="22408"/>
              <a:chExt cx="1973560" cy="1027235"/>
            </a:xfrm>
          </p:grpSpPr>
          <p:pic>
            <p:nvPicPr>
              <p:cNvPr id="14" name="Picture 9" descr="fee-logo">
                <a:extLst>
                  <a:ext uri="{FF2B5EF4-FFF2-40B4-BE49-F238E27FC236}">
                    <a16:creationId xmlns:a16="http://schemas.microsoft.com/office/drawing/2014/main" id="{548F5B0C-7C7B-0643-E745-4A1C8EBBB0C5}"/>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5" name="Εικόνα 14"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B585E30F-22D8-63AE-ABBA-56E7EAB747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B1754EF5-2765-9628-BFC9-E0AE216A86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3" name="Εικόνα 12"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E0802980-5815-4240-5E46-787D7C82532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47800"/>
            <a:ext cx="8686800" cy="838200"/>
          </a:xfrm>
        </p:spPr>
        <p:txBody>
          <a:bodyPr>
            <a:noAutofit/>
          </a:bodyPr>
          <a:lstStyle/>
          <a:p>
            <a:r>
              <a:rPr lang="el-GR" sz="3000" b="1" dirty="0">
                <a:solidFill>
                  <a:srgbClr val="0070C0"/>
                </a:solidFill>
                <a:latin typeface="Calibri" pitchFamily="34" charset="0"/>
                <a:cs typeface="Calibri" pitchFamily="34" charset="0"/>
              </a:rPr>
              <a:t>Βημα 7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Δημιουργια </a:t>
            </a:r>
            <a:r>
              <a:rPr lang="el-GR" sz="3000" b="1" dirty="0" err="1">
                <a:solidFill>
                  <a:srgbClr val="0070C0"/>
                </a:solidFill>
                <a:latin typeface="Calibri" pitchFamily="34" charset="0"/>
                <a:cs typeface="Calibri" pitchFamily="34" charset="0"/>
              </a:rPr>
              <a:t>οικοκωδικα</a:t>
            </a:r>
            <a:r>
              <a:rPr lang="el-GR" sz="3000" b="1" dirty="0">
                <a:solidFill>
                  <a:srgbClr val="0070C0"/>
                </a:solidFill>
                <a:latin typeface="Calibri" pitchFamily="34" charset="0"/>
                <a:cs typeface="Calibri" pitchFamily="34" charset="0"/>
              </a:rPr>
              <a:t> (</a:t>
            </a:r>
            <a:r>
              <a:rPr lang="el-GR" sz="2400" b="1" cap="none" dirty="0">
                <a:solidFill>
                  <a:srgbClr val="0070C0"/>
                </a:solidFill>
                <a:latin typeface="Calibri" pitchFamily="34" charset="0"/>
                <a:cs typeface="Calibri" pitchFamily="34" charset="0"/>
              </a:rPr>
              <a:t>Φωτογραφικό υλικό του </a:t>
            </a:r>
            <a:r>
              <a:rPr lang="el-GR" sz="2400" b="1" cap="none" dirty="0" err="1">
                <a:solidFill>
                  <a:srgbClr val="0070C0"/>
                </a:solidFill>
                <a:latin typeface="Calibri" pitchFamily="34" charset="0"/>
                <a:cs typeface="Calibri" pitchFamily="34" charset="0"/>
              </a:rPr>
              <a:t>οικοκώδικα</a:t>
            </a:r>
            <a:r>
              <a:rPr lang="el-GR" sz="2400" b="1" cap="none" dirty="0">
                <a:solidFill>
                  <a:srgbClr val="0070C0"/>
                </a:solidFill>
                <a:latin typeface="Calibri" pitchFamily="34" charset="0"/>
                <a:cs typeface="Calibri" pitchFamily="34" charset="0"/>
              </a:rPr>
              <a:t>)</a:t>
            </a:r>
            <a:endParaRPr lang="el-GR" sz="2400" b="1" dirty="0">
              <a:solidFill>
                <a:srgbClr val="0070C0"/>
              </a:solidFill>
              <a:latin typeface="Calibri" pitchFamily="34" charset="0"/>
              <a:cs typeface="Calibri" pitchFamily="34" charset="0"/>
            </a:endParaRPr>
          </a:p>
        </p:txBody>
      </p:sp>
      <p:sp>
        <p:nvSpPr>
          <p:cNvPr id="5" name="Content Placeholder 4"/>
          <p:cNvSpPr>
            <a:spLocks noGrp="1"/>
          </p:cNvSpPr>
          <p:nvPr>
            <p:ph idx="1"/>
          </p:nvPr>
        </p:nvSpPr>
        <p:spPr>
          <a:xfrm>
            <a:off x="304800" y="2500306"/>
            <a:ext cx="8686800" cy="3824294"/>
          </a:xfrm>
        </p:spPr>
        <p:txBody>
          <a:bodyPr>
            <a:normAutofit/>
          </a:bodyPr>
          <a:lstStyle/>
          <a:p>
            <a:pPr fontAlgn="t"/>
            <a:endParaRPr lang="el-GR" dirty="0"/>
          </a:p>
          <a:p>
            <a:pPr fontAlgn="t"/>
            <a:endParaRPr lang="el-GR" dirty="0"/>
          </a:p>
          <a:p>
            <a:pPr fontAlgn="t"/>
            <a:endParaRPr lang="el-GR" dirty="0"/>
          </a:p>
          <a:p>
            <a:pPr fontAlgn="t">
              <a:buNone/>
            </a:pPr>
            <a:endParaRPr lang="el-GR" b="1" dirty="0"/>
          </a:p>
          <a:p>
            <a:pPr fontAlgn="t"/>
            <a:endParaRPr lang="el-GR" dirty="0"/>
          </a:p>
          <a:p>
            <a:pPr fontAlgn="t"/>
            <a:endParaRPr lang="el-GR" dirty="0"/>
          </a:p>
          <a:p>
            <a:pPr fontAlgn="t"/>
            <a:endParaRPr lang="el-GR" b="1" dirty="0"/>
          </a:p>
          <a:p>
            <a:pPr fontAlgn="t"/>
            <a:endParaRPr lang="el-GR" dirty="0"/>
          </a:p>
          <a:p>
            <a:pPr fontAlgn="t"/>
            <a:endParaRPr lang="el-GR" dirty="0"/>
          </a:p>
          <a:p>
            <a:pPr fontAlgn="t"/>
            <a:endParaRPr lang="el-GR" dirty="0"/>
          </a:p>
          <a:p>
            <a:endParaRPr lang="el-GR" dirty="0"/>
          </a:p>
          <a:p>
            <a:pPr>
              <a:buNone/>
            </a:pPr>
            <a:endParaRPr lang="el-GR"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22</a:t>
            </a:fld>
            <a:endParaRPr lang="en-US"/>
          </a:p>
        </p:txBody>
      </p:sp>
      <p:grpSp>
        <p:nvGrpSpPr>
          <p:cNvPr id="8" name="Ομάδα 7">
            <a:extLst>
              <a:ext uri="{FF2B5EF4-FFF2-40B4-BE49-F238E27FC236}">
                <a16:creationId xmlns:a16="http://schemas.microsoft.com/office/drawing/2014/main" id="{EC241FD7-5F30-C53F-BB7D-29B75E6714C2}"/>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AF3723E1-92D2-6841-C2A4-9207672F5E90}"/>
                </a:ext>
              </a:extLst>
            </p:cNvPr>
            <p:cNvGrpSpPr/>
            <p:nvPr/>
          </p:nvGrpSpPr>
          <p:grpSpPr>
            <a:xfrm>
              <a:off x="5148064" y="22408"/>
              <a:ext cx="1973560" cy="1027235"/>
              <a:chOff x="5148064" y="22408"/>
              <a:chExt cx="1973560" cy="1027235"/>
            </a:xfrm>
          </p:grpSpPr>
          <p:pic>
            <p:nvPicPr>
              <p:cNvPr id="13" name="Picture 9" descr="fee-logo">
                <a:extLst>
                  <a:ext uri="{FF2B5EF4-FFF2-40B4-BE49-F238E27FC236}">
                    <a16:creationId xmlns:a16="http://schemas.microsoft.com/office/drawing/2014/main" id="{120CF629-A2B4-30F1-6567-BC9F8D4CA96E}"/>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4" name="Εικόνα 13"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579D448E-8433-2A7F-4F79-4991CD78E5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D1317D71-A77B-6D76-F6C1-053859CDCD7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2" name="Εικόνα 11"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C7FEEF64-138B-89A1-0639-E9FE8E0AEE3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0"/>
            <a:ext cx="8686800" cy="838200"/>
          </a:xfrm>
        </p:spPr>
        <p:txBody>
          <a:bodyPr>
            <a:noAutofit/>
          </a:bodyPr>
          <a:lstStyle/>
          <a:p>
            <a:r>
              <a:rPr lang="el-GR" sz="3000" b="1" dirty="0">
                <a:solidFill>
                  <a:srgbClr val="0070C0"/>
                </a:solidFill>
                <a:latin typeface="Calibri" pitchFamily="34" charset="0"/>
                <a:cs typeface="Calibri" pitchFamily="34" charset="0"/>
              </a:rPr>
              <a:t>Συνεργασια με δημο / φορεισ (φωτογραφικο υλικο)</a:t>
            </a:r>
          </a:p>
        </p:txBody>
      </p:sp>
      <p:sp>
        <p:nvSpPr>
          <p:cNvPr id="7" name="Slide Number Placeholder 6"/>
          <p:cNvSpPr>
            <a:spLocks noGrp="1"/>
          </p:cNvSpPr>
          <p:nvPr>
            <p:ph type="sldNum" sz="quarter" idx="12"/>
          </p:nvPr>
        </p:nvSpPr>
        <p:spPr/>
        <p:txBody>
          <a:bodyPr/>
          <a:lstStyle/>
          <a:p>
            <a:fld id="{B6F15528-21DE-4FAA-801E-634DDDAF4B2B}" type="slidenum">
              <a:rPr lang="en-US" smtClean="0"/>
              <a:pPr/>
              <a:t>23</a:t>
            </a:fld>
            <a:endParaRPr lang="en-US" dirty="0"/>
          </a:p>
        </p:txBody>
      </p:sp>
      <p:sp>
        <p:nvSpPr>
          <p:cNvPr id="14" name="Content Placeholder 4"/>
          <p:cNvSpPr txBox="1">
            <a:spLocks/>
          </p:cNvSpPr>
          <p:nvPr/>
        </p:nvSpPr>
        <p:spPr>
          <a:xfrm>
            <a:off x="228600" y="2743200"/>
            <a:ext cx="8686800" cy="3611563"/>
          </a:xfrm>
          <a:prstGeom prst="rect">
            <a:avLst/>
          </a:prstGeom>
        </p:spPr>
        <p:txBody>
          <a:bodyPr vert="horz">
            <a:normAutofit/>
          </a:bodyPr>
          <a:lstStyle/>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r>
              <a:rPr kumimoji="0" lang="el-GR" sz="2400" b="0" i="0" u="none" strike="noStrike" kern="1200" cap="none" spc="0" normalizeH="0" baseline="0" noProof="0" dirty="0">
                <a:ln>
                  <a:noFill/>
                </a:ln>
                <a:solidFill>
                  <a:schemeClr val="bg1"/>
                </a:solidFill>
                <a:effectLst/>
                <a:uLnTx/>
                <a:uFillTx/>
                <a:latin typeface="Calibri" pitchFamily="34" charset="0"/>
                <a:cs typeface="Calibri" pitchFamily="34" charset="0"/>
              </a:rPr>
              <a:t>Αναφέρετε τους Φορείς με τους οποίους συνεργαστήκατε </a:t>
            </a:r>
            <a:r>
              <a:rPr kumimoji="0" lang="en-US" sz="2400" b="0" i="0" u="none" strike="noStrike" kern="1200" cap="none" spc="0" normalizeH="0" baseline="0" noProof="0" dirty="0">
                <a:ln>
                  <a:noFill/>
                </a:ln>
                <a:solidFill>
                  <a:schemeClr val="bg1"/>
                </a:solidFill>
                <a:effectLst/>
                <a:uLnTx/>
                <a:uFillTx/>
                <a:latin typeface="Calibri" pitchFamily="34" charset="0"/>
                <a:cs typeface="Calibri" pitchFamily="34" charset="0"/>
              </a:rPr>
              <a:t>:</a:t>
            </a: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2400" b="0" i="0" u="none" strike="noStrike" kern="1200" cap="none" spc="0" normalizeH="0" baseline="0" noProof="0" dirty="0">
              <a:ln>
                <a:noFill/>
              </a:ln>
              <a:solidFill>
                <a:schemeClr val="tx2"/>
              </a:solidFill>
              <a:effectLst/>
              <a:uLnTx/>
              <a:uFillTx/>
              <a:latin typeface="Calibri" pitchFamily="34" charset="0"/>
              <a:cs typeface="Calibri" pitchFamily="34" charset="0"/>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2400" b="0" i="0" u="none" strike="noStrike" kern="1200" cap="none" spc="0" normalizeH="0" baseline="0" noProof="0" dirty="0">
              <a:ln>
                <a:noFill/>
              </a:ln>
              <a:solidFill>
                <a:schemeClr val="tx2"/>
              </a:solidFill>
              <a:effectLst/>
              <a:uLnTx/>
              <a:uFillTx/>
              <a:latin typeface="Calibri" pitchFamily="34" charset="0"/>
              <a:cs typeface="Calibri" pitchFamily="34" charset="0"/>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2400" b="0" i="0" u="none" strike="noStrike" kern="1200" cap="none" spc="0" normalizeH="0" baseline="0" noProof="0" dirty="0">
              <a:ln>
                <a:noFill/>
              </a:ln>
              <a:solidFill>
                <a:schemeClr val="tx2"/>
              </a:solidFill>
              <a:effectLst/>
              <a:uLnTx/>
              <a:uFillTx/>
              <a:latin typeface="Calibri" pitchFamily="34" charset="0"/>
              <a:cs typeface="Calibri" pitchFamily="34" charset="0"/>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None/>
              <a:tabLst/>
              <a:defRPr/>
            </a:pPr>
            <a:endParaRPr kumimoji="0" lang="el-GR" sz="2400" b="1" i="0" u="none" strike="noStrike" kern="1200" cap="none" spc="0" normalizeH="0" baseline="0" noProof="0" dirty="0">
              <a:ln>
                <a:noFill/>
              </a:ln>
              <a:solidFill>
                <a:schemeClr val="tx2"/>
              </a:solidFill>
              <a:effectLst/>
              <a:uLnTx/>
              <a:uFillTx/>
              <a:latin typeface="Calibri" pitchFamily="34" charset="0"/>
              <a:cs typeface="Calibri" pitchFamily="34" charset="0"/>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2400" b="0" i="0" u="none" strike="noStrike" kern="1200" cap="none" spc="0" normalizeH="0" baseline="0" noProof="0" dirty="0">
              <a:ln>
                <a:noFill/>
              </a:ln>
              <a:solidFill>
                <a:schemeClr val="tx2"/>
              </a:solidFill>
              <a:effectLst/>
              <a:uLnTx/>
              <a:uFillTx/>
              <a:latin typeface="Calibri" pitchFamily="34" charset="0"/>
              <a:cs typeface="Calibri" pitchFamily="34" charset="0"/>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2400" b="0" i="0" u="none" strike="noStrike" kern="1200" cap="none" spc="0" normalizeH="0" baseline="0" noProof="0" dirty="0">
              <a:ln>
                <a:noFill/>
              </a:ln>
              <a:solidFill>
                <a:schemeClr val="tx2"/>
              </a:solidFill>
              <a:effectLst/>
              <a:uLnTx/>
              <a:uFillTx/>
              <a:latin typeface="Calibri" pitchFamily="34" charset="0"/>
              <a:cs typeface="Calibri"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tabLst/>
              <a:defRPr/>
            </a:pPr>
            <a:endParaRPr kumimoji="0" lang="el-GR" sz="2400" b="0" i="0" u="none" strike="noStrike" kern="1200" cap="none" spc="0" normalizeH="0" baseline="0" noProof="0" dirty="0">
              <a:ln>
                <a:noFill/>
              </a:ln>
              <a:solidFill>
                <a:schemeClr val="tx2"/>
              </a:solidFill>
              <a:effectLst/>
              <a:uLnTx/>
              <a:uFillTx/>
              <a:latin typeface="Calibri" pitchFamily="34" charset="0"/>
              <a:cs typeface="Calibri"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l-GR" sz="2400" b="0" i="1" u="none" strike="noStrike" kern="1200" cap="none" spc="0" normalizeH="0" baseline="0" noProof="0" dirty="0">
              <a:ln>
                <a:noFill/>
              </a:ln>
              <a:solidFill>
                <a:schemeClr val="tx2"/>
              </a:solidFill>
              <a:effectLst/>
              <a:uLnTx/>
              <a:uFillTx/>
              <a:latin typeface="Calibri" pitchFamily="34" charset="0"/>
              <a:cs typeface="Calibri" pitchFamily="34" charset="0"/>
            </a:endParaRPr>
          </a:p>
        </p:txBody>
      </p:sp>
      <p:grpSp>
        <p:nvGrpSpPr>
          <p:cNvPr id="8" name="Ομάδα 7">
            <a:extLst>
              <a:ext uri="{FF2B5EF4-FFF2-40B4-BE49-F238E27FC236}">
                <a16:creationId xmlns:a16="http://schemas.microsoft.com/office/drawing/2014/main" id="{60F95E82-E8D8-29C0-2168-7AFBA569C391}"/>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D00892A6-8CAC-1EF2-7937-9FFAC0941CB4}"/>
                </a:ext>
              </a:extLst>
            </p:cNvPr>
            <p:cNvGrpSpPr/>
            <p:nvPr/>
          </p:nvGrpSpPr>
          <p:grpSpPr>
            <a:xfrm>
              <a:off x="5148064" y="22408"/>
              <a:ext cx="1973560" cy="1027235"/>
              <a:chOff x="5148064" y="22408"/>
              <a:chExt cx="1973560" cy="1027235"/>
            </a:xfrm>
          </p:grpSpPr>
          <p:pic>
            <p:nvPicPr>
              <p:cNvPr id="12" name="Picture 9" descr="fee-logo">
                <a:extLst>
                  <a:ext uri="{FF2B5EF4-FFF2-40B4-BE49-F238E27FC236}">
                    <a16:creationId xmlns:a16="http://schemas.microsoft.com/office/drawing/2014/main" id="{F057F54E-9F0E-CB0B-A242-772FB0A57717}"/>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3" name="Εικόνα 12"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C744F598-DDE3-B5AC-0269-FD268EB1CA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1993DF93-F892-EEA0-D4C8-81B3E8502B4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1" name="Εικόνα 10"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4AB56171-9642-CD08-7CC5-49B10C41210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0"/>
            <a:ext cx="8686800" cy="838200"/>
          </a:xfrm>
        </p:spPr>
        <p:txBody>
          <a:bodyPr>
            <a:noAutofit/>
          </a:bodyPr>
          <a:lstStyle/>
          <a:p>
            <a:r>
              <a:rPr lang="el-GR" sz="3000" b="1" dirty="0">
                <a:solidFill>
                  <a:srgbClr val="0070C0"/>
                </a:solidFill>
                <a:latin typeface="Calibri" pitchFamily="34" charset="0"/>
                <a:cs typeface="Calibri" pitchFamily="34" charset="0"/>
              </a:rPr>
              <a:t>Συνεργασια με δημο / φορεισ (φωτογραφικο υλικο)</a:t>
            </a:r>
          </a:p>
        </p:txBody>
      </p:sp>
      <p:sp>
        <p:nvSpPr>
          <p:cNvPr id="7" name="Slide Number Placeholder 6"/>
          <p:cNvSpPr>
            <a:spLocks noGrp="1"/>
          </p:cNvSpPr>
          <p:nvPr>
            <p:ph type="sldNum" sz="quarter" idx="12"/>
          </p:nvPr>
        </p:nvSpPr>
        <p:spPr/>
        <p:txBody>
          <a:bodyPr/>
          <a:lstStyle/>
          <a:p>
            <a:fld id="{B6F15528-21DE-4FAA-801E-634DDDAF4B2B}" type="slidenum">
              <a:rPr lang="en-US" smtClean="0"/>
              <a:pPr/>
              <a:t>24</a:t>
            </a:fld>
            <a:endParaRPr lang="en-US"/>
          </a:p>
        </p:txBody>
      </p:sp>
      <p:sp>
        <p:nvSpPr>
          <p:cNvPr id="14" name="Content Placeholder 4"/>
          <p:cNvSpPr txBox="1">
            <a:spLocks/>
          </p:cNvSpPr>
          <p:nvPr/>
        </p:nvSpPr>
        <p:spPr>
          <a:xfrm>
            <a:off x="304800" y="1798637"/>
            <a:ext cx="8686800" cy="4525963"/>
          </a:xfrm>
          <a:prstGeom prst="rect">
            <a:avLst/>
          </a:prstGeom>
        </p:spPr>
        <p:txBody>
          <a:bodyPr vert="horz">
            <a:normAutofit/>
          </a:bodyPr>
          <a:lstStyle/>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None/>
              <a:tabLst/>
              <a:defRPr/>
            </a:pPr>
            <a:endParaRPr kumimoji="0" lang="el-GR" sz="3200" b="1"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1"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t"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Char char=""/>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l-GR" sz="3200" b="0" i="0" u="none" strike="noStrike" kern="1200" cap="none" spc="0" normalizeH="0" baseline="0" noProof="0" dirty="0">
              <a:ln>
                <a:noFill/>
              </a:ln>
              <a:solidFill>
                <a:schemeClr val="tx2"/>
              </a:solidFill>
              <a:effectLst/>
              <a:uLnTx/>
              <a:uFillTx/>
              <a:latin typeface="+mn-lt"/>
              <a:ea typeface="+mn-ea"/>
              <a:cs typeface="+mn-cs"/>
            </a:endParaRPr>
          </a:p>
        </p:txBody>
      </p:sp>
      <p:grpSp>
        <p:nvGrpSpPr>
          <p:cNvPr id="8" name="Ομάδα 7">
            <a:extLst>
              <a:ext uri="{FF2B5EF4-FFF2-40B4-BE49-F238E27FC236}">
                <a16:creationId xmlns:a16="http://schemas.microsoft.com/office/drawing/2014/main" id="{3E985194-33D9-808C-4C7B-404A9A8842DF}"/>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2E72866E-70FD-0A04-C8CB-E5AFA872D281}"/>
                </a:ext>
              </a:extLst>
            </p:cNvPr>
            <p:cNvGrpSpPr/>
            <p:nvPr/>
          </p:nvGrpSpPr>
          <p:grpSpPr>
            <a:xfrm>
              <a:off x="5148064" y="22408"/>
              <a:ext cx="1973560" cy="1027235"/>
              <a:chOff x="5148064" y="22408"/>
              <a:chExt cx="1973560" cy="1027235"/>
            </a:xfrm>
          </p:grpSpPr>
          <p:pic>
            <p:nvPicPr>
              <p:cNvPr id="12" name="Picture 9" descr="fee-logo">
                <a:extLst>
                  <a:ext uri="{FF2B5EF4-FFF2-40B4-BE49-F238E27FC236}">
                    <a16:creationId xmlns:a16="http://schemas.microsoft.com/office/drawing/2014/main" id="{8CC21EA4-95A2-758F-A9C9-D1C20E1E459C}"/>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3" name="Εικόνα 12"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29C17E4E-75DC-CD27-A7E0-F596015668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FC9608F2-2CEF-BFBF-B8F1-FE1BFF277A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1" name="Εικόνα 10"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87E6CD1A-CF09-407D-2D2E-5EFA666534F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676400"/>
            <a:ext cx="8686800" cy="838200"/>
          </a:xfrm>
        </p:spPr>
        <p:txBody>
          <a:bodyPr>
            <a:noAutofit/>
          </a:bodyPr>
          <a:lstStyle/>
          <a:p>
            <a:r>
              <a:rPr lang="el-GR" sz="3000" b="1" dirty="0">
                <a:solidFill>
                  <a:srgbClr val="0070C0"/>
                </a:solidFill>
                <a:latin typeface="Calibri" pitchFamily="34" charset="0"/>
                <a:cs typeface="Calibri" pitchFamily="34" charset="0"/>
              </a:rPr>
              <a:t>Συνεργασια με αλλα σχολεια (</a:t>
            </a:r>
            <a:r>
              <a:rPr lang="el-GR" sz="3000" b="1" dirty="0" err="1">
                <a:solidFill>
                  <a:srgbClr val="0070C0"/>
                </a:solidFill>
                <a:latin typeface="Calibri" pitchFamily="34" charset="0"/>
                <a:cs typeface="Calibri" pitchFamily="34" charset="0"/>
              </a:rPr>
              <a:t>φωτογραφικο</a:t>
            </a:r>
            <a:r>
              <a:rPr lang="el-GR"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υλικο</a:t>
            </a:r>
            <a:r>
              <a:rPr lang="el-GR" sz="3000" b="1" dirty="0">
                <a:solidFill>
                  <a:srgbClr val="0070C0"/>
                </a:solidFill>
                <a:latin typeface="Calibri" pitchFamily="34" charset="0"/>
                <a:cs typeface="Calibri" pitchFamily="34" charset="0"/>
              </a:rPr>
              <a:t>)</a:t>
            </a:r>
          </a:p>
        </p:txBody>
      </p:sp>
      <p:sp>
        <p:nvSpPr>
          <p:cNvPr id="5" name="Content Placeholder 4"/>
          <p:cNvSpPr>
            <a:spLocks noGrp="1"/>
          </p:cNvSpPr>
          <p:nvPr>
            <p:ph idx="1"/>
          </p:nvPr>
        </p:nvSpPr>
        <p:spPr>
          <a:xfrm>
            <a:off x="228600" y="3048000"/>
            <a:ext cx="8686800" cy="3306763"/>
          </a:xfrm>
        </p:spPr>
        <p:txBody>
          <a:bodyPr>
            <a:normAutofit/>
          </a:bodyPr>
          <a:lstStyle/>
          <a:p>
            <a:pPr>
              <a:buNone/>
            </a:pPr>
            <a:r>
              <a:rPr lang="el-GR" sz="2400" dirty="0">
                <a:solidFill>
                  <a:schemeClr val="bg1"/>
                </a:solidFill>
                <a:latin typeface="Calibri" pitchFamily="34" charset="0"/>
                <a:cs typeface="Calibri" pitchFamily="34" charset="0"/>
              </a:rPr>
              <a:t>Συνεργαστήκατε με άλλο σχολείο</a:t>
            </a:r>
            <a:r>
              <a:rPr lang="en-US" sz="2400" dirty="0">
                <a:solidFill>
                  <a:schemeClr val="bg1"/>
                </a:solidFill>
                <a:latin typeface="Calibri" pitchFamily="34" charset="0"/>
                <a:cs typeface="Calibri" pitchFamily="34" charset="0"/>
              </a:rPr>
              <a:t>;</a:t>
            </a:r>
            <a:r>
              <a:rPr lang="el-GR" sz="2400" dirty="0">
                <a:solidFill>
                  <a:schemeClr val="bg1"/>
                </a:solidFill>
                <a:latin typeface="Calibri" pitchFamily="34" charset="0"/>
                <a:cs typeface="Calibri" pitchFamily="34" charset="0"/>
              </a:rPr>
              <a:t> Αν ναι, πώς ;</a:t>
            </a:r>
          </a:p>
          <a:p>
            <a:pPr>
              <a:buNone/>
            </a:pPr>
            <a:endParaRPr lang="el-GR" sz="2400" dirty="0">
              <a:solidFill>
                <a:schemeClr val="bg1"/>
              </a:solidFill>
              <a:latin typeface="Calibri" pitchFamily="34" charset="0"/>
              <a:cs typeface="Calibri" pitchFamily="34" charset="0"/>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25</a:t>
            </a:fld>
            <a:endParaRPr lang="en-US"/>
          </a:p>
        </p:txBody>
      </p:sp>
      <p:graphicFrame>
        <p:nvGraphicFramePr>
          <p:cNvPr id="11" name="Table 10"/>
          <p:cNvGraphicFramePr>
            <a:graphicFrameLocks noGrp="1"/>
          </p:cNvGraphicFramePr>
          <p:nvPr/>
        </p:nvGraphicFramePr>
        <p:xfrm>
          <a:off x="2362200" y="3657600"/>
          <a:ext cx="2286000" cy="73152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tblGrid>
              <a:tr h="342900">
                <a:tc>
                  <a:txBody>
                    <a:bodyPr/>
                    <a:lstStyle/>
                    <a:p>
                      <a:r>
                        <a:rPr lang="el-GR" dirty="0">
                          <a:solidFill>
                            <a:schemeClr val="bg1"/>
                          </a:solidFill>
                          <a:effectLst>
                            <a:outerShdw blurRad="38100" dist="38100" dir="2700000" algn="tl">
                              <a:srgbClr val="000000">
                                <a:alpha val="43137"/>
                              </a:srgbClr>
                            </a:outerShdw>
                          </a:effectLst>
                        </a:rPr>
                        <a:t>ΝΑΙ</a:t>
                      </a:r>
                    </a:p>
                  </a:txBody>
                  <a:tcPr/>
                </a:tc>
                <a:tc>
                  <a:txBody>
                    <a:bodyPr/>
                    <a:lstStyle/>
                    <a:p>
                      <a:r>
                        <a:rPr lang="el-GR" dirty="0">
                          <a:solidFill>
                            <a:schemeClr val="bg1"/>
                          </a:solidFill>
                          <a:effectLst>
                            <a:outerShdw blurRad="38100" dist="38100" dir="2700000" algn="tl">
                              <a:srgbClr val="000000">
                                <a:alpha val="43137"/>
                              </a:srgbClr>
                            </a:outerShdw>
                          </a:effectLst>
                        </a:rPr>
                        <a:t>ΟΧΙ</a:t>
                      </a:r>
                    </a:p>
                  </a:txBody>
                  <a:tcPr/>
                </a:tc>
                <a:extLst>
                  <a:ext uri="{0D108BD9-81ED-4DB2-BD59-A6C34878D82A}">
                    <a16:rowId xmlns:a16="http://schemas.microsoft.com/office/drawing/2014/main" val="10000"/>
                  </a:ext>
                </a:extLst>
              </a:tr>
              <a:tr h="342900">
                <a:tc>
                  <a:txBody>
                    <a:bodyPr/>
                    <a:lstStyle/>
                    <a:p>
                      <a:endParaRPr lang="el-GR"/>
                    </a:p>
                  </a:txBody>
                  <a:tcPr/>
                </a:tc>
                <a:tc>
                  <a:txBody>
                    <a:bodyPr/>
                    <a:lstStyle/>
                    <a:p>
                      <a:endParaRPr lang="el-GR" dirty="0"/>
                    </a:p>
                  </a:txBody>
                  <a:tcPr/>
                </a:tc>
                <a:extLst>
                  <a:ext uri="{0D108BD9-81ED-4DB2-BD59-A6C34878D82A}">
                    <a16:rowId xmlns:a16="http://schemas.microsoft.com/office/drawing/2014/main" val="10001"/>
                  </a:ext>
                </a:extLst>
              </a:tr>
            </a:tbl>
          </a:graphicData>
        </a:graphic>
      </p:graphicFrame>
      <p:grpSp>
        <p:nvGrpSpPr>
          <p:cNvPr id="9" name="Ομάδα 8">
            <a:extLst>
              <a:ext uri="{FF2B5EF4-FFF2-40B4-BE49-F238E27FC236}">
                <a16:creationId xmlns:a16="http://schemas.microsoft.com/office/drawing/2014/main" id="{A26D740E-C0BA-1E6F-4187-B6B7DA6F7875}"/>
              </a:ext>
            </a:extLst>
          </p:cNvPr>
          <p:cNvGrpSpPr/>
          <p:nvPr/>
        </p:nvGrpSpPr>
        <p:grpSpPr>
          <a:xfrm>
            <a:off x="650217" y="-838227"/>
            <a:ext cx="8218327" cy="2744317"/>
            <a:chOff x="650217" y="-838227"/>
            <a:chExt cx="8218327" cy="2744317"/>
          </a:xfrm>
        </p:grpSpPr>
        <p:grpSp>
          <p:nvGrpSpPr>
            <p:cNvPr id="10" name="Ομάδα 9">
              <a:extLst>
                <a:ext uri="{FF2B5EF4-FFF2-40B4-BE49-F238E27FC236}">
                  <a16:creationId xmlns:a16="http://schemas.microsoft.com/office/drawing/2014/main" id="{A2C2F9BF-C4F9-CAB6-B949-682E9A69D472}"/>
                </a:ext>
              </a:extLst>
            </p:cNvPr>
            <p:cNvGrpSpPr/>
            <p:nvPr/>
          </p:nvGrpSpPr>
          <p:grpSpPr>
            <a:xfrm>
              <a:off x="5148064" y="22408"/>
              <a:ext cx="1973560" cy="1027235"/>
              <a:chOff x="5148064" y="22408"/>
              <a:chExt cx="1973560" cy="1027235"/>
            </a:xfrm>
          </p:grpSpPr>
          <p:pic>
            <p:nvPicPr>
              <p:cNvPr id="14" name="Picture 9" descr="fee-logo">
                <a:extLst>
                  <a:ext uri="{FF2B5EF4-FFF2-40B4-BE49-F238E27FC236}">
                    <a16:creationId xmlns:a16="http://schemas.microsoft.com/office/drawing/2014/main" id="{EF1C791A-0F3E-570F-2AE4-5A06C98D5FC7}"/>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5" name="Εικόνα 14"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8F03F0E1-F7C0-4D31-BEAF-3A4FE4EAE7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2" name="Εικόνα 11"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CBC1BB33-784F-55AA-F5B9-914F53BCEF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3" name="Εικόνα 12"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B73BEEEC-8E64-314E-F202-2E2CAFF5A0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12649" y="4369002"/>
            <a:ext cx="7781661" cy="826315"/>
          </a:xfrm>
        </p:spPr>
        <p:txBody>
          <a:bodyPr/>
          <a:lstStyle/>
          <a:p>
            <a:pPr marL="0" indent="0" algn="ctr">
              <a:buNone/>
            </a:pPr>
            <a:r>
              <a:rPr lang="el-GR" i="1" dirty="0">
                <a:solidFill>
                  <a:schemeClr val="bg1"/>
                </a:solidFill>
              </a:rPr>
              <a:t>Σας ευχαριστούμε για τη συνεργασία!</a:t>
            </a:r>
          </a:p>
        </p:txBody>
      </p:sp>
      <p:sp>
        <p:nvSpPr>
          <p:cNvPr id="4" name="3 - Θέση αριθμού διαφάνειας"/>
          <p:cNvSpPr>
            <a:spLocks noGrp="1"/>
          </p:cNvSpPr>
          <p:nvPr>
            <p:ph type="sldNum" sz="quarter" idx="12"/>
          </p:nvPr>
        </p:nvSpPr>
        <p:spPr/>
        <p:txBody>
          <a:bodyPr/>
          <a:lstStyle/>
          <a:p>
            <a:fld id="{B6F15528-21DE-4FAA-801E-634DDDAF4B2B}" type="slidenum">
              <a:rPr lang="en-US" smtClean="0"/>
              <a:pPr/>
              <a:t>26</a:t>
            </a:fld>
            <a:endParaRPr lang="en-US"/>
          </a:p>
        </p:txBody>
      </p:sp>
      <p:sp>
        <p:nvSpPr>
          <p:cNvPr id="12" name="TextBox 11">
            <a:extLst>
              <a:ext uri="{FF2B5EF4-FFF2-40B4-BE49-F238E27FC236}">
                <a16:creationId xmlns:a16="http://schemas.microsoft.com/office/drawing/2014/main" id="{C8EA1474-A132-9C5B-D239-F61FC5633EB2}"/>
              </a:ext>
            </a:extLst>
          </p:cNvPr>
          <p:cNvSpPr txBox="1"/>
          <p:nvPr/>
        </p:nvSpPr>
        <p:spPr>
          <a:xfrm>
            <a:off x="611560" y="2073946"/>
            <a:ext cx="8127663" cy="1341586"/>
          </a:xfrm>
          <a:prstGeom prst="rect">
            <a:avLst/>
          </a:prstGeom>
          <a:noFill/>
        </p:spPr>
        <p:txBody>
          <a:bodyPr wrap="square">
            <a:spAutoFit/>
          </a:bodyPr>
          <a:lstStyle/>
          <a:p>
            <a:pPr algn="just">
              <a:lnSpc>
                <a:spcPct val="115000"/>
              </a:lnSpc>
              <a:spcBef>
                <a:spcPts val="600"/>
              </a:spcBef>
              <a:spcAft>
                <a:spcPts val="600"/>
              </a:spcAft>
            </a:pPr>
            <a:r>
              <a:rPr lang="el-GR" sz="2400" dirty="0">
                <a:solidFill>
                  <a:schemeClr val="bg1"/>
                </a:solidFill>
                <a:latin typeface="Calibri" pitchFamily="34" charset="0"/>
                <a:cs typeface="Calibri" pitchFamily="34" charset="0"/>
              </a:rPr>
              <a:t>Οι δράσεις  σας θα αξιολογηθούν από την Παιδαγωγική Ομάδα του Δικτύου και θα ενημερωθείτε για τα αποτελέσματα της αξιολόγησης στο τέλος του ημερολογιακού έτους 2025.</a:t>
            </a:r>
            <a:endParaRPr lang="en-US" sz="2400" dirty="0">
              <a:solidFill>
                <a:schemeClr val="bg1"/>
              </a:solidFill>
              <a:latin typeface="Calibri" pitchFamily="34" charset="0"/>
              <a:cs typeface="Calibri" pitchFamily="34" charset="0"/>
            </a:endParaRPr>
          </a:p>
        </p:txBody>
      </p:sp>
      <p:grpSp>
        <p:nvGrpSpPr>
          <p:cNvPr id="8" name="Ομάδα 7">
            <a:extLst>
              <a:ext uri="{FF2B5EF4-FFF2-40B4-BE49-F238E27FC236}">
                <a16:creationId xmlns:a16="http://schemas.microsoft.com/office/drawing/2014/main" id="{6B6DC106-A28F-4275-1D53-C012928AC413}"/>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B7D8A690-1E1F-515B-9950-0FB37DC2EA16}"/>
                </a:ext>
              </a:extLst>
            </p:cNvPr>
            <p:cNvGrpSpPr/>
            <p:nvPr/>
          </p:nvGrpSpPr>
          <p:grpSpPr>
            <a:xfrm>
              <a:off x="5148064" y="22408"/>
              <a:ext cx="1973560" cy="1027235"/>
              <a:chOff x="5148064" y="22408"/>
              <a:chExt cx="1973560" cy="1027235"/>
            </a:xfrm>
          </p:grpSpPr>
          <p:pic>
            <p:nvPicPr>
              <p:cNvPr id="13" name="Picture 9" descr="fee-logo">
                <a:extLst>
                  <a:ext uri="{FF2B5EF4-FFF2-40B4-BE49-F238E27FC236}">
                    <a16:creationId xmlns:a16="http://schemas.microsoft.com/office/drawing/2014/main" id="{81C515E7-69DB-9494-E686-8EA76EF9C4E1}"/>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4" name="Εικόνα 13"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6B740020-8479-5902-8571-0B6E7AF0AE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64CE988D-9496-714F-DAF5-1F2EA6485B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1" name="Εικόνα 10"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EB6D2962-BFAB-2448-6099-FDE7BB3EEC3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12" name="Content Placeholder 4"/>
          <p:cNvSpPr>
            <a:spLocks noGrp="1"/>
          </p:cNvSpPr>
          <p:nvPr>
            <p:ph idx="1"/>
          </p:nvPr>
        </p:nvSpPr>
        <p:spPr>
          <a:xfrm>
            <a:off x="228600" y="1828800"/>
            <a:ext cx="8686800" cy="3306763"/>
          </a:xfrm>
        </p:spPr>
        <p:txBody>
          <a:bodyPr>
            <a:normAutofit/>
          </a:bodyPr>
          <a:lstStyle/>
          <a:p>
            <a:pPr>
              <a:buNone/>
            </a:pPr>
            <a:endParaRPr lang="el-GR" sz="2400" dirty="0">
              <a:solidFill>
                <a:schemeClr val="bg1"/>
              </a:solidFill>
              <a:latin typeface="Calibri" pitchFamily="34" charset="0"/>
              <a:cs typeface="Calibri" pitchFamily="34" charset="0"/>
            </a:endParaRPr>
          </a:p>
          <a:p>
            <a:pPr>
              <a:buNone/>
            </a:pPr>
            <a:endParaRPr lang="el-GR" sz="2400" dirty="0">
              <a:solidFill>
                <a:schemeClr val="bg1"/>
              </a:solidFill>
              <a:latin typeface="Calibri" pitchFamily="34" charset="0"/>
              <a:cs typeface="Calibri" pitchFamily="34" charset="0"/>
            </a:endParaRPr>
          </a:p>
        </p:txBody>
      </p:sp>
      <p:sp>
        <p:nvSpPr>
          <p:cNvPr id="2" name="TextBox 1"/>
          <p:cNvSpPr txBox="1"/>
          <p:nvPr/>
        </p:nvSpPr>
        <p:spPr>
          <a:xfrm>
            <a:off x="419099" y="1466244"/>
            <a:ext cx="8305800" cy="4031873"/>
          </a:xfrm>
          <a:prstGeom prst="rect">
            <a:avLst/>
          </a:prstGeom>
          <a:noFill/>
        </p:spPr>
        <p:txBody>
          <a:bodyPr wrap="square" rtlCol="0">
            <a:spAutoFit/>
          </a:bodyPr>
          <a:lstStyle/>
          <a:p>
            <a:pPr algn="ctr"/>
            <a:r>
              <a:rPr lang="el-GR" sz="1400" i="1" dirty="0">
                <a:solidFill>
                  <a:schemeClr val="bg1"/>
                </a:solidFill>
              </a:rPr>
              <a:t>ΔΗΛΩΣΗ ΠΡΟΣΤΑΣΙΑΣ ΠΡΟΣΩΠΙΚΩΝ ΔΕΔΟΜΕΝΩΝ</a:t>
            </a:r>
          </a:p>
          <a:p>
            <a:pPr algn="just"/>
            <a:r>
              <a:rPr lang="el-GR" sz="1200" i="1" dirty="0">
                <a:solidFill>
                  <a:schemeClr val="bg1"/>
                </a:solidFill>
              </a:rPr>
              <a:t>Για τις ανάγκες διεξαγωγής του Προγράμματος «</a:t>
            </a:r>
            <a:r>
              <a:rPr lang="el-GR" sz="1200" b="1" i="1" dirty="0">
                <a:solidFill>
                  <a:schemeClr val="bg1"/>
                </a:solidFill>
              </a:rPr>
              <a:t>Οικολογικά Σχολεία</a:t>
            </a:r>
            <a:r>
              <a:rPr lang="el-GR" sz="1200" i="1" dirty="0">
                <a:solidFill>
                  <a:schemeClr val="bg1"/>
                </a:solidFill>
              </a:rPr>
              <a:t>», όπως και για τη διαδικασία βράβευσης των συμμετεχόντων σχολείων, σύμφωνα με το εγκεκριμένο με απόφαση του ΥΠΠΕΘ (αρ. </a:t>
            </a:r>
            <a:r>
              <a:rPr lang="el-GR" sz="1200" i="1" dirty="0" err="1">
                <a:solidFill>
                  <a:schemeClr val="bg1"/>
                </a:solidFill>
              </a:rPr>
              <a:t>πρωτ</a:t>
            </a:r>
            <a:r>
              <a:rPr lang="el-GR" sz="1200" i="1" dirty="0">
                <a:solidFill>
                  <a:schemeClr val="bg1"/>
                </a:solidFill>
              </a:rPr>
              <a:t>. Φ7/ΕΠ/82870/140328/Δ7/11.11.2022) πρόγραμμα, η Ελληνική Εταιρία Προστασίας της Φύσης (ΕΕΠΦ) θα συλλέγει και θα επεξεργάζεται προσωπικά δεδομένα των συμμετεχόντων εκπαιδευτικών, και πιο συγκεκριμένα</a:t>
            </a:r>
            <a:r>
              <a:rPr lang="en-US" sz="1200" i="1" dirty="0">
                <a:solidFill>
                  <a:schemeClr val="bg1"/>
                </a:solidFill>
              </a:rPr>
              <a:t> </a:t>
            </a:r>
            <a:r>
              <a:rPr lang="el-GR" sz="1200" i="1" dirty="0">
                <a:solidFill>
                  <a:schemeClr val="bg1"/>
                </a:solidFill>
              </a:rPr>
              <a:t>ονοματεπώνυμο, κινητό τηλέφωνο και διεύθυνση ηλεκτρονικού ταχυδρομείου (</a:t>
            </a:r>
            <a:r>
              <a:rPr lang="en-US" sz="1200" i="1" dirty="0">
                <a:solidFill>
                  <a:schemeClr val="bg1"/>
                </a:solidFill>
              </a:rPr>
              <a:t>email). </a:t>
            </a:r>
            <a:r>
              <a:rPr lang="el-GR" sz="1200" i="1" dirty="0">
                <a:solidFill>
                  <a:schemeClr val="bg1"/>
                </a:solidFill>
              </a:rPr>
              <a:t>Υπεύθυνος επεξεργασίας των συλλεχθέντων δεδομένων είναι η ΕΕΠΦ, η οποία δεσμεύεται να τηρεί και να προστατεύει τα δεδομένα σας βάσει των διατάξεων της ισχύουσας ελληνικής και ευρωπαϊκής νομοθεσίας περί προσωπικών δεδομένων καθώς και από τις σχετικές αποφάσεις, οδηγίες και κανονιστικές πράξεις της αρμόδιας Αρχής Προστασίας Δεδομένων Προσωπικού Χαρακτήρα</a:t>
            </a:r>
            <a:r>
              <a:rPr lang="en-US" sz="1200" i="1" dirty="0">
                <a:solidFill>
                  <a:schemeClr val="bg1"/>
                </a:solidFill>
              </a:rPr>
              <a:t> </a:t>
            </a:r>
            <a:r>
              <a:rPr lang="el-GR" sz="1200" i="1" dirty="0">
                <a:solidFill>
                  <a:schemeClr val="bg1"/>
                </a:solidFill>
              </a:rPr>
              <a:t>για εύλογο χρονικό διάστημα. Σκοπός της συλλογής είναι η συμμετοχή στο πρόγραμμα καθώς και η ενημέρωση και επικοινωνία με τους συμμετέχοντες.</a:t>
            </a:r>
          </a:p>
          <a:p>
            <a:pPr algn="just"/>
            <a:r>
              <a:rPr lang="el-GR" sz="1200" i="1" dirty="0">
                <a:solidFill>
                  <a:schemeClr val="bg1"/>
                </a:solidFill>
              </a:rPr>
              <a:t> Η ΕΕΠΦ διαβιβάζει τα παραπάνω δεδομένα στη Συντονιστική Επιτροπή του Δικτύου, όπως αυτή ορίζεται από την προαναφερθείσα έγκριση, και σε κανένα άλλο τρίτο μέρος χωρίς δική σας συγκατάθεση. </a:t>
            </a:r>
          </a:p>
          <a:p>
            <a:pPr algn="just"/>
            <a:r>
              <a:rPr lang="el-GR" sz="1200" i="1" dirty="0">
                <a:solidFill>
                  <a:schemeClr val="bg1"/>
                </a:solidFill>
              </a:rPr>
              <a:t>Σύμφωνα με το νομοθετικό πλαίσιο όπως προκύπτει από την εφαρμογή του νέου Κανονισμού για την προστασία των προσωπικών δεδομένων (2016/672), τα δικαιώματα που έχετε σε σχέση με τα δεδομένα σας είναι τα εξής: Δικαίωμα ενημέρωσης, δικαίωμα φορητότητας, δικαίωμα διόρθωσης, δικαίωμα διαγραφής, δικαίωμα εναντίωσης στην επεξεργασία. Κατόπιν υποβολής αιτήματος που αφορά στην άσκηση των δικαιωμάτων σας, η ΕΕΠΦ θα απαντήσει αιτιολογημένα γραπτώς στο αίτημά σας μέσα σε διάστημα 30 ημερολογιακών ημερών από την ημερομηνία υποβολής του αντίστοιχου αιτήματος στην παρακάτω ηλεκτρονική διεύθυνση : </a:t>
            </a:r>
            <a:r>
              <a:rPr lang="en-US" sz="1200" b="1" i="1" dirty="0">
                <a:solidFill>
                  <a:schemeClr val="bg1"/>
                </a:solidFill>
                <a:hlinkClick r:id="rId2"/>
              </a:rPr>
              <a:t>eepf@eepf.gr</a:t>
            </a:r>
            <a:r>
              <a:rPr lang="en-US" sz="1200" b="1" i="1" dirty="0">
                <a:solidFill>
                  <a:schemeClr val="bg1"/>
                </a:solidFill>
              </a:rPr>
              <a:t> </a:t>
            </a:r>
          </a:p>
          <a:p>
            <a:pPr algn="just"/>
            <a:r>
              <a:rPr lang="el-GR" sz="1200" i="1" dirty="0">
                <a:solidFill>
                  <a:schemeClr val="bg1"/>
                </a:solidFill>
              </a:rPr>
              <a:t>Στην περίπτωση που θεωρείτε ότι θίγεται κατά οποιονδήποτε τρόπο η προστασία των προσωπικών σας δεδομένων, μπορείτε να προσφύγετε στην Αρχή Προστασίας Δεδομένων Προσωπικού Χαρακτήρα (</a:t>
            </a:r>
            <a:r>
              <a:rPr lang="el-GR" sz="1200" i="1" dirty="0" err="1">
                <a:solidFill>
                  <a:schemeClr val="bg1"/>
                </a:solidFill>
              </a:rPr>
              <a:t>Τηλ</a:t>
            </a:r>
            <a:r>
              <a:rPr lang="el-GR" sz="1200" i="1" dirty="0">
                <a:solidFill>
                  <a:schemeClr val="bg1"/>
                </a:solidFill>
              </a:rPr>
              <a:t>: 2106475628, </a:t>
            </a:r>
            <a:r>
              <a:rPr lang="en-US" sz="1200" i="1" dirty="0" err="1">
                <a:solidFill>
                  <a:schemeClr val="bg1"/>
                </a:solidFill>
              </a:rPr>
              <a:t>E</a:t>
            </a:r>
            <a:r>
              <a:rPr lang="el-GR" sz="1200" i="1" dirty="0" err="1">
                <a:solidFill>
                  <a:schemeClr val="bg1"/>
                </a:solidFill>
              </a:rPr>
              <a:t>mai</a:t>
            </a:r>
            <a:r>
              <a:rPr lang="en-US" sz="1200" i="1" dirty="0">
                <a:solidFill>
                  <a:schemeClr val="bg1"/>
                </a:solidFill>
              </a:rPr>
              <a:t>l:</a:t>
            </a:r>
            <a:r>
              <a:rPr lang="el-GR" sz="1200" i="1" dirty="0">
                <a:solidFill>
                  <a:schemeClr val="bg1"/>
                </a:solidFill>
              </a:rPr>
              <a:t> </a:t>
            </a:r>
            <a:r>
              <a:rPr lang="el-GR" sz="1200" i="1" dirty="0">
                <a:solidFill>
                  <a:schemeClr val="bg1"/>
                </a:solidFill>
                <a:hlinkClick r:id="rId3"/>
              </a:rPr>
              <a:t>contact@dpa.gr</a:t>
            </a:r>
            <a:r>
              <a:rPr lang="el-GR" sz="1200" i="1" dirty="0">
                <a:solidFill>
                  <a:schemeClr val="bg1"/>
                </a:solidFill>
              </a:rPr>
              <a:t> ).</a:t>
            </a:r>
          </a:p>
          <a:p>
            <a:pPr lvl="0"/>
            <a:endParaRPr lang="el-GR" sz="1400" i="1" dirty="0">
              <a:solidFill>
                <a:schemeClr val="bg1"/>
              </a:solidFill>
            </a:endParaRPr>
          </a:p>
        </p:txBody>
      </p:sp>
      <p:grpSp>
        <p:nvGrpSpPr>
          <p:cNvPr id="5" name="Ομάδα 4">
            <a:extLst>
              <a:ext uri="{FF2B5EF4-FFF2-40B4-BE49-F238E27FC236}">
                <a16:creationId xmlns:a16="http://schemas.microsoft.com/office/drawing/2014/main" id="{24053403-2D8C-9B78-F167-4AA39D39197C}"/>
              </a:ext>
            </a:extLst>
          </p:cNvPr>
          <p:cNvGrpSpPr/>
          <p:nvPr/>
        </p:nvGrpSpPr>
        <p:grpSpPr>
          <a:xfrm>
            <a:off x="650217" y="-838227"/>
            <a:ext cx="8218327" cy="2744317"/>
            <a:chOff x="650217" y="-838227"/>
            <a:chExt cx="8218327" cy="2744317"/>
          </a:xfrm>
        </p:grpSpPr>
        <p:grpSp>
          <p:nvGrpSpPr>
            <p:cNvPr id="6" name="Ομάδα 5">
              <a:extLst>
                <a:ext uri="{FF2B5EF4-FFF2-40B4-BE49-F238E27FC236}">
                  <a16:creationId xmlns:a16="http://schemas.microsoft.com/office/drawing/2014/main" id="{32CF2935-A655-ACD9-24CA-4B981E29A6DA}"/>
                </a:ext>
              </a:extLst>
            </p:cNvPr>
            <p:cNvGrpSpPr/>
            <p:nvPr/>
          </p:nvGrpSpPr>
          <p:grpSpPr>
            <a:xfrm>
              <a:off x="5148064" y="22408"/>
              <a:ext cx="1973560" cy="1027235"/>
              <a:chOff x="5148064" y="22408"/>
              <a:chExt cx="1973560" cy="1027235"/>
            </a:xfrm>
          </p:grpSpPr>
          <p:pic>
            <p:nvPicPr>
              <p:cNvPr id="9" name="Picture 9" descr="fee-logo">
                <a:extLst>
                  <a:ext uri="{FF2B5EF4-FFF2-40B4-BE49-F238E27FC236}">
                    <a16:creationId xmlns:a16="http://schemas.microsoft.com/office/drawing/2014/main" id="{9CC5A171-A914-9E6E-8888-22CD14245F66}"/>
                  </a:ext>
                </a:extLst>
              </p:cNvPr>
              <p:cNvPicPr>
                <a:picLocks noChangeAspect="1" noChangeArrowheads="1"/>
              </p:cNvPicPr>
              <p:nvPr/>
            </p:nvPicPr>
            <p:blipFill>
              <a:blip r:embed="rId4" cstate="print"/>
              <a:srcRect/>
              <a:stretch>
                <a:fillRect/>
              </a:stretch>
            </p:blipFill>
            <p:spPr bwMode="auto">
              <a:xfrm>
                <a:off x="6588224" y="50538"/>
                <a:ext cx="533400" cy="966788"/>
              </a:xfrm>
              <a:prstGeom prst="rect">
                <a:avLst/>
              </a:prstGeom>
              <a:noFill/>
              <a:ln w="9525">
                <a:noFill/>
                <a:miter lim="800000"/>
                <a:headEnd/>
                <a:tailEnd/>
              </a:ln>
            </p:spPr>
          </p:pic>
          <p:pic>
            <p:nvPicPr>
              <p:cNvPr id="10" name="Εικόνα 9"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BB344740-8E6D-0557-6C03-D53A99CA911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7" name="Εικόνα 6"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AC5CD425-6C3F-9DBE-F1F8-1D9C02B3043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8" name="Εικόνα 7"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1AFA5991-6571-B727-062E-CD7A759FC64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4953000" cy="838200"/>
          </a:xfrm>
        </p:spPr>
        <p:txBody>
          <a:bodyPr>
            <a:normAutofit/>
          </a:bodyPr>
          <a:lstStyle/>
          <a:p>
            <a:r>
              <a:rPr lang="el-GR" sz="3000" b="1" dirty="0">
                <a:solidFill>
                  <a:srgbClr val="0070C0"/>
                </a:solidFill>
                <a:latin typeface="Calibri" pitchFamily="34" charset="0"/>
                <a:cs typeface="Calibri" pitchFamily="34" charset="0"/>
              </a:rPr>
              <a:t>Στοιχεια εκπαιδευτικων</a:t>
            </a:r>
          </a:p>
        </p:txBody>
      </p:sp>
      <p:sp>
        <p:nvSpPr>
          <p:cNvPr id="3" name="Content Placeholder 2"/>
          <p:cNvSpPr>
            <a:spLocks noGrp="1"/>
          </p:cNvSpPr>
          <p:nvPr>
            <p:ph idx="1"/>
          </p:nvPr>
        </p:nvSpPr>
        <p:spPr>
          <a:xfrm>
            <a:off x="228600" y="1905000"/>
            <a:ext cx="8686800" cy="4525963"/>
          </a:xfrm>
        </p:spPr>
        <p:txBody>
          <a:bodyPr>
            <a:normAutofit/>
          </a:bodyPr>
          <a:lstStyle/>
          <a:p>
            <a:endParaRPr lang="en-US" sz="2400" b="1" dirty="0">
              <a:solidFill>
                <a:schemeClr val="bg1"/>
              </a:solidFill>
            </a:endParaRPr>
          </a:p>
          <a:p>
            <a:r>
              <a:rPr lang="el-GR" sz="2400" dirty="0">
                <a:solidFill>
                  <a:schemeClr val="bg1"/>
                </a:solidFill>
                <a:latin typeface="Calibri" pitchFamily="34" charset="0"/>
                <a:cs typeface="Calibri" pitchFamily="34" charset="0"/>
              </a:rPr>
              <a:t>Ονοματεπώνυμο υπεύθυνου εκπαιδευτικού </a:t>
            </a:r>
            <a:r>
              <a:rPr lang="en-US" sz="2400" dirty="0">
                <a:solidFill>
                  <a:schemeClr val="bg1"/>
                </a:solidFill>
                <a:latin typeface="Calibri" pitchFamily="34" charset="0"/>
                <a:cs typeface="Calibri" pitchFamily="34" charset="0"/>
              </a:rPr>
              <a:t>: </a:t>
            </a:r>
            <a:endParaRPr lang="el-GR" sz="2400" dirty="0">
              <a:solidFill>
                <a:schemeClr val="bg1"/>
              </a:solidFill>
              <a:latin typeface="Calibri" pitchFamily="34" charset="0"/>
              <a:cs typeface="Calibri" pitchFamily="34" charset="0"/>
            </a:endParaRPr>
          </a:p>
          <a:p>
            <a:endParaRPr lang="en-US" sz="2400" dirty="0">
              <a:solidFill>
                <a:schemeClr val="bg1"/>
              </a:solidFill>
              <a:latin typeface="Calibri" pitchFamily="34" charset="0"/>
              <a:cs typeface="Calibri" pitchFamily="34" charset="0"/>
            </a:endParaRPr>
          </a:p>
          <a:p>
            <a:r>
              <a:rPr lang="el-GR" sz="2400" dirty="0">
                <a:solidFill>
                  <a:schemeClr val="bg1"/>
                </a:solidFill>
                <a:latin typeface="Calibri" pitchFamily="34" charset="0"/>
                <a:cs typeface="Calibri" pitchFamily="34" charset="0"/>
              </a:rPr>
              <a:t>Κινητό τηλέφωνο υπεύθυνου εκπαιδευτικού </a:t>
            </a:r>
            <a:r>
              <a:rPr lang="en-US" sz="2400" dirty="0">
                <a:solidFill>
                  <a:schemeClr val="bg1"/>
                </a:solidFill>
                <a:latin typeface="Calibri" pitchFamily="34" charset="0"/>
                <a:cs typeface="Calibri" pitchFamily="34" charset="0"/>
              </a:rPr>
              <a:t>:</a:t>
            </a:r>
            <a:endParaRPr lang="el-GR" sz="2400" dirty="0">
              <a:solidFill>
                <a:schemeClr val="bg1"/>
              </a:solidFill>
              <a:latin typeface="Calibri" pitchFamily="34" charset="0"/>
              <a:cs typeface="Calibri" pitchFamily="34" charset="0"/>
            </a:endParaRPr>
          </a:p>
          <a:p>
            <a:endParaRPr lang="el-GR" sz="2400" dirty="0">
              <a:solidFill>
                <a:schemeClr val="bg1"/>
              </a:solidFill>
              <a:latin typeface="Calibri" pitchFamily="34" charset="0"/>
              <a:cs typeface="Calibri" pitchFamily="34" charset="0"/>
            </a:endParaRPr>
          </a:p>
          <a:p>
            <a:r>
              <a:rPr lang="el-GR" sz="2400" dirty="0">
                <a:solidFill>
                  <a:schemeClr val="bg1"/>
                </a:solidFill>
                <a:latin typeface="Calibri" pitchFamily="34" charset="0"/>
                <a:cs typeface="Calibri" pitchFamily="34" charset="0"/>
              </a:rPr>
              <a:t>Ηλεκτρονική διεύθυνση επικοινωνίας υπεύθυνου εκπαιδευτικού:</a:t>
            </a:r>
            <a:endParaRPr lang="en-US" sz="2400" dirty="0">
              <a:solidFill>
                <a:schemeClr val="bg1"/>
              </a:solidFill>
              <a:latin typeface="Calibri" pitchFamily="34" charset="0"/>
              <a:cs typeface="Calibri" pitchFamily="34" charset="0"/>
            </a:endParaRPr>
          </a:p>
          <a:p>
            <a:endParaRPr lang="el-GR" sz="2400"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a:p>
        </p:txBody>
      </p:sp>
      <p:grpSp>
        <p:nvGrpSpPr>
          <p:cNvPr id="9" name="Ομάδα 8">
            <a:extLst>
              <a:ext uri="{FF2B5EF4-FFF2-40B4-BE49-F238E27FC236}">
                <a16:creationId xmlns:a16="http://schemas.microsoft.com/office/drawing/2014/main" id="{64D367E4-8164-BD14-8C63-A4BE01681672}"/>
              </a:ext>
            </a:extLst>
          </p:cNvPr>
          <p:cNvGrpSpPr/>
          <p:nvPr/>
        </p:nvGrpSpPr>
        <p:grpSpPr>
          <a:xfrm>
            <a:off x="650217" y="-838227"/>
            <a:ext cx="8218327" cy="2744317"/>
            <a:chOff x="650217" y="-838227"/>
            <a:chExt cx="8218327" cy="2744317"/>
          </a:xfrm>
        </p:grpSpPr>
        <p:grpSp>
          <p:nvGrpSpPr>
            <p:cNvPr id="10" name="Ομάδα 9">
              <a:extLst>
                <a:ext uri="{FF2B5EF4-FFF2-40B4-BE49-F238E27FC236}">
                  <a16:creationId xmlns:a16="http://schemas.microsoft.com/office/drawing/2014/main" id="{B7942B1F-229A-CED6-13A5-0F9A7CA3BB5D}"/>
                </a:ext>
              </a:extLst>
            </p:cNvPr>
            <p:cNvGrpSpPr/>
            <p:nvPr/>
          </p:nvGrpSpPr>
          <p:grpSpPr>
            <a:xfrm>
              <a:off x="5148064" y="22408"/>
              <a:ext cx="1973560" cy="1027235"/>
              <a:chOff x="5148064" y="22408"/>
              <a:chExt cx="1973560" cy="1027235"/>
            </a:xfrm>
          </p:grpSpPr>
          <p:pic>
            <p:nvPicPr>
              <p:cNvPr id="13" name="Picture 9" descr="fee-logo">
                <a:extLst>
                  <a:ext uri="{FF2B5EF4-FFF2-40B4-BE49-F238E27FC236}">
                    <a16:creationId xmlns:a16="http://schemas.microsoft.com/office/drawing/2014/main" id="{5B7C2D12-5767-5FDA-2524-024DD2F46B0D}"/>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4" name="Εικόνα 13"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9E777D62-73A4-06EC-9646-72FCD62432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1" name="Εικόνα 10"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2451C23D-CC10-8D33-FFD4-BD24CB0DD71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2" name="Εικόνα 11"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A9F781C6-92DA-513B-D6B9-83BE7C78BC1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5334000" cy="838200"/>
          </a:xfrm>
        </p:spPr>
        <p:txBody>
          <a:bodyPr>
            <a:normAutofit/>
          </a:bodyPr>
          <a:lstStyle/>
          <a:p>
            <a:r>
              <a:rPr lang="el-GR" sz="3200" b="1" dirty="0">
                <a:solidFill>
                  <a:srgbClr val="0070C0"/>
                </a:solidFill>
                <a:latin typeface="Calibri" pitchFamily="34" charset="0"/>
                <a:cs typeface="Calibri" pitchFamily="34" charset="0"/>
              </a:rPr>
              <a:t>Στοιχεια εκπαιδευτικων</a:t>
            </a:r>
          </a:p>
        </p:txBody>
      </p:sp>
      <p:sp>
        <p:nvSpPr>
          <p:cNvPr id="3" name="Content Placeholder 2"/>
          <p:cNvSpPr>
            <a:spLocks noGrp="1"/>
          </p:cNvSpPr>
          <p:nvPr>
            <p:ph idx="1"/>
          </p:nvPr>
        </p:nvSpPr>
        <p:spPr>
          <a:xfrm>
            <a:off x="304800" y="2010810"/>
            <a:ext cx="8382000" cy="4525963"/>
          </a:xfrm>
        </p:spPr>
        <p:txBody>
          <a:bodyPr/>
          <a:lstStyle/>
          <a:p>
            <a:pPr lvl="1"/>
            <a:endParaRPr lang="en-US" dirty="0">
              <a:solidFill>
                <a:schemeClr val="bg1"/>
              </a:solidFill>
              <a:latin typeface="Calibri" pitchFamily="34" charset="0"/>
              <a:cs typeface="Calibri" pitchFamily="34" charset="0"/>
            </a:endParaRPr>
          </a:p>
          <a:p>
            <a:r>
              <a:rPr lang="el-GR" sz="2800" dirty="0">
                <a:solidFill>
                  <a:schemeClr val="bg1"/>
                </a:solidFill>
                <a:latin typeface="Calibri" pitchFamily="34" charset="0"/>
                <a:cs typeface="Calibri" pitchFamily="34" charset="0"/>
              </a:rPr>
              <a:t>Ονοματεπώνυμο και κλάδος συμμετεχόντων εκπαιδευτικών στο πρόγραμμα</a:t>
            </a:r>
          </a:p>
          <a:p>
            <a:endParaRPr lang="en-US" dirty="0">
              <a:solidFill>
                <a:schemeClr val="bg1"/>
              </a:solidFill>
            </a:endParaRPr>
          </a:p>
          <a:p>
            <a:endParaRPr lang="el-GR" dirty="0"/>
          </a:p>
        </p:txBody>
      </p:sp>
      <p:grpSp>
        <p:nvGrpSpPr>
          <p:cNvPr id="8" name="Ομάδα 7">
            <a:extLst>
              <a:ext uri="{FF2B5EF4-FFF2-40B4-BE49-F238E27FC236}">
                <a16:creationId xmlns:a16="http://schemas.microsoft.com/office/drawing/2014/main" id="{5961BDC0-47B2-01AD-AC20-3BB33F748B0B}"/>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87AF67EF-8B8F-BA86-3E8A-6053461C4B97}"/>
                </a:ext>
              </a:extLst>
            </p:cNvPr>
            <p:cNvGrpSpPr/>
            <p:nvPr/>
          </p:nvGrpSpPr>
          <p:grpSpPr>
            <a:xfrm>
              <a:off x="5148064" y="22408"/>
              <a:ext cx="1973560" cy="1027235"/>
              <a:chOff x="5148064" y="22408"/>
              <a:chExt cx="1973560" cy="1027235"/>
            </a:xfrm>
          </p:grpSpPr>
          <p:pic>
            <p:nvPicPr>
              <p:cNvPr id="12" name="Picture 9" descr="fee-logo">
                <a:extLst>
                  <a:ext uri="{FF2B5EF4-FFF2-40B4-BE49-F238E27FC236}">
                    <a16:creationId xmlns:a16="http://schemas.microsoft.com/office/drawing/2014/main" id="{8E71ABD5-EC85-037C-B23A-BACE53CD4A4B}"/>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3" name="Εικόνα 12"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38E9F207-1308-1C50-F0E9-433E5A6F6F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FDCF966F-FF35-85C8-0DCD-5B00B39CFF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1" name="Εικόνα 10"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AB511204-3175-1551-1D00-F277608C49A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95400"/>
            <a:ext cx="9144000" cy="838200"/>
          </a:xfrm>
        </p:spPr>
        <p:txBody>
          <a:bodyPr>
            <a:noAutofit/>
          </a:bodyPr>
          <a:lstStyle/>
          <a:p>
            <a:r>
              <a:rPr lang="el-GR" sz="3000" b="1" dirty="0">
                <a:solidFill>
                  <a:srgbClr val="0070C0"/>
                </a:solidFill>
                <a:latin typeface="Calibri" pitchFamily="34" charset="0"/>
                <a:cs typeface="Calibri" pitchFamily="34" charset="0"/>
              </a:rPr>
              <a:t>Βημα 1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δημιουργια </a:t>
            </a:r>
            <a:r>
              <a:rPr lang="el-GR" sz="3000" b="1" dirty="0" err="1">
                <a:solidFill>
                  <a:srgbClr val="0070C0"/>
                </a:solidFill>
                <a:latin typeface="Calibri" pitchFamily="34" charset="0"/>
                <a:cs typeface="Calibri" pitchFamily="34" charset="0"/>
              </a:rPr>
              <a:t>περιβαλλοντικησ</a:t>
            </a:r>
            <a:r>
              <a:rPr lang="el-GR"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επιτροπησ</a:t>
            </a:r>
            <a:r>
              <a:rPr lang="el-GR" sz="3000" b="1" dirty="0">
                <a:solidFill>
                  <a:srgbClr val="0070C0"/>
                </a:solidFill>
                <a:latin typeface="Calibri" pitchFamily="34" charset="0"/>
                <a:cs typeface="Calibri" pitchFamily="34" charset="0"/>
              </a:rPr>
              <a:t> *</a:t>
            </a:r>
          </a:p>
        </p:txBody>
      </p:sp>
      <p:sp>
        <p:nvSpPr>
          <p:cNvPr id="5" name="Content Placeholder 4"/>
          <p:cNvSpPr>
            <a:spLocks noGrp="1"/>
          </p:cNvSpPr>
          <p:nvPr>
            <p:ph idx="1"/>
          </p:nvPr>
        </p:nvSpPr>
        <p:spPr>
          <a:xfrm>
            <a:off x="0" y="2286000"/>
            <a:ext cx="8892480" cy="3573066"/>
          </a:xfrm>
        </p:spPr>
        <p:txBody>
          <a:bodyPr>
            <a:normAutofit/>
          </a:bodyPr>
          <a:lstStyle/>
          <a:p>
            <a:r>
              <a:rPr lang="el-GR" sz="2400" dirty="0">
                <a:solidFill>
                  <a:schemeClr val="bg1"/>
                </a:solidFill>
                <a:latin typeface="Calibri" pitchFamily="34" charset="0"/>
                <a:cs typeface="Calibri" pitchFamily="34" charset="0"/>
              </a:rPr>
              <a:t>Συγκροτήθηκε Περιβαλλοντική Επιτροπή</a:t>
            </a:r>
            <a:r>
              <a:rPr lang="en-US" sz="2400" dirty="0">
                <a:solidFill>
                  <a:schemeClr val="bg1"/>
                </a:solidFill>
                <a:latin typeface="Calibri" pitchFamily="34" charset="0"/>
                <a:cs typeface="Calibri" pitchFamily="34" charset="0"/>
              </a:rPr>
              <a:t>;</a:t>
            </a:r>
            <a:r>
              <a:rPr lang="el-GR" sz="2400" dirty="0">
                <a:solidFill>
                  <a:schemeClr val="bg1"/>
                </a:solidFill>
                <a:latin typeface="Calibri" pitchFamily="34" charset="0"/>
                <a:cs typeface="Calibri" pitchFamily="34" charset="0"/>
              </a:rPr>
              <a:t> </a:t>
            </a:r>
            <a:br>
              <a:rPr lang="el-GR" sz="2400" dirty="0">
                <a:solidFill>
                  <a:schemeClr val="bg1"/>
                </a:solidFill>
                <a:latin typeface="Calibri" pitchFamily="34" charset="0"/>
                <a:cs typeface="Calibri" pitchFamily="34" charset="0"/>
              </a:rPr>
            </a:br>
            <a:endParaRPr lang="el-GR" sz="2400" dirty="0">
              <a:solidFill>
                <a:schemeClr val="bg1"/>
              </a:solidFill>
              <a:latin typeface="Calibri" pitchFamily="34" charset="0"/>
              <a:cs typeface="Calibri" pitchFamily="34" charset="0"/>
            </a:endParaRPr>
          </a:p>
          <a:p>
            <a:endParaRPr lang="el-GR" sz="2400" dirty="0">
              <a:solidFill>
                <a:schemeClr val="bg1"/>
              </a:solidFill>
              <a:latin typeface="Calibri" pitchFamily="34" charset="0"/>
              <a:cs typeface="Calibri" pitchFamily="34" charset="0"/>
            </a:endParaRPr>
          </a:p>
          <a:p>
            <a:r>
              <a:rPr lang="el-GR" sz="2400" dirty="0">
                <a:solidFill>
                  <a:schemeClr val="bg1"/>
                </a:solidFill>
                <a:latin typeface="Calibri" pitchFamily="34" charset="0"/>
                <a:cs typeface="Calibri" pitchFamily="34" charset="0"/>
              </a:rPr>
              <a:t>Αναφέρετε από ποιούς αποτελείται η Περιβαλλοντική Επιτροπή (εάν συγκροτήθηκε) </a:t>
            </a:r>
            <a:r>
              <a:rPr lang="en-US" sz="2400" dirty="0">
                <a:solidFill>
                  <a:schemeClr val="bg1"/>
                </a:solidFill>
                <a:latin typeface="Calibri" pitchFamily="34" charset="0"/>
                <a:cs typeface="Calibri" pitchFamily="34" charset="0"/>
              </a:rPr>
              <a:t> :</a:t>
            </a:r>
          </a:p>
          <a:p>
            <a:pPr fontAlgn="t"/>
            <a:endParaRPr lang="el-GR" sz="2400" dirty="0"/>
          </a:p>
          <a:p>
            <a:pPr marL="0" indent="0" fontAlgn="t">
              <a:buNone/>
            </a:pPr>
            <a:endParaRPr lang="el-GR" sz="2400" dirty="0"/>
          </a:p>
          <a:p>
            <a:pPr marL="0" indent="0" fontAlgn="t">
              <a:buNone/>
            </a:pPr>
            <a:endParaRPr lang="el-GR" sz="2400" dirty="0"/>
          </a:p>
          <a:p>
            <a:pPr fontAlgn="t"/>
            <a:endParaRPr lang="el-GR" sz="2400" b="1" dirty="0"/>
          </a:p>
          <a:p>
            <a:pPr fontAlgn="t"/>
            <a:endParaRPr lang="el-GR" sz="2400" dirty="0"/>
          </a:p>
          <a:p>
            <a:pPr fontAlgn="t"/>
            <a:endParaRPr lang="el-GR" sz="2400" dirty="0"/>
          </a:p>
          <a:p>
            <a:pPr fontAlgn="t"/>
            <a:endParaRPr lang="el-GR" sz="2400" dirty="0"/>
          </a:p>
          <a:p>
            <a:endParaRPr lang="el-GR" sz="2400" dirty="0"/>
          </a:p>
          <a:p>
            <a:pPr>
              <a:buNone/>
            </a:pPr>
            <a:endParaRPr lang="el-GR" sz="2400" dirty="0"/>
          </a:p>
        </p:txBody>
      </p:sp>
      <p:graphicFrame>
        <p:nvGraphicFramePr>
          <p:cNvPr id="12" name="Table 11"/>
          <p:cNvGraphicFramePr>
            <a:graphicFrameLocks noGrp="1"/>
          </p:cNvGraphicFramePr>
          <p:nvPr>
            <p:extLst>
              <p:ext uri="{D42A27DB-BD31-4B8C-83A1-F6EECF244321}">
                <p14:modId xmlns:p14="http://schemas.microsoft.com/office/powerpoint/2010/main" val="616384372"/>
              </p:ext>
            </p:extLst>
          </p:nvPr>
        </p:nvGraphicFramePr>
        <p:xfrm>
          <a:off x="5943600" y="2354456"/>
          <a:ext cx="1524000" cy="73152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304800">
                <a:tc>
                  <a:txBody>
                    <a:bodyPr/>
                    <a:lstStyle/>
                    <a:p>
                      <a:r>
                        <a:rPr lang="el-GR" dirty="0">
                          <a:solidFill>
                            <a:schemeClr val="accent1">
                              <a:lumMod val="50000"/>
                            </a:schemeClr>
                          </a:solidFill>
                          <a:effectLst>
                            <a:outerShdw blurRad="38100" dist="38100" dir="2700000" algn="tl">
                              <a:srgbClr val="000000">
                                <a:alpha val="43137"/>
                              </a:srgbClr>
                            </a:outerShdw>
                          </a:effectLst>
                        </a:rPr>
                        <a:t>ΝΑΙ</a:t>
                      </a:r>
                    </a:p>
                  </a:txBody>
                  <a:tcPr/>
                </a:tc>
                <a:tc>
                  <a:txBody>
                    <a:bodyPr/>
                    <a:lstStyle/>
                    <a:p>
                      <a:r>
                        <a:rPr lang="el-GR" dirty="0">
                          <a:solidFill>
                            <a:schemeClr val="accent1">
                              <a:lumMod val="50000"/>
                            </a:schemeClr>
                          </a:solidFill>
                          <a:effectLst>
                            <a:outerShdw blurRad="38100" dist="38100" dir="2700000" algn="tl">
                              <a:srgbClr val="000000">
                                <a:alpha val="43137"/>
                              </a:srgbClr>
                            </a:outerShdw>
                          </a:effectLst>
                        </a:rPr>
                        <a:t>ΟΧΙ</a:t>
                      </a:r>
                    </a:p>
                  </a:txBody>
                  <a:tcPr/>
                </a:tc>
                <a:extLst>
                  <a:ext uri="{0D108BD9-81ED-4DB2-BD59-A6C34878D82A}">
                    <a16:rowId xmlns:a16="http://schemas.microsoft.com/office/drawing/2014/main" val="10000"/>
                  </a:ext>
                </a:extLst>
              </a:tr>
              <a:tr h="304800">
                <a:tc>
                  <a:txBody>
                    <a:bodyPr/>
                    <a:lstStyle/>
                    <a:p>
                      <a:endParaRPr lang="el-GR" dirty="0"/>
                    </a:p>
                  </a:txBody>
                  <a:tcPr/>
                </a:tc>
                <a:tc>
                  <a:txBody>
                    <a:bodyPr/>
                    <a:lstStyle/>
                    <a:p>
                      <a:endParaRPr lang="el-GR" dirty="0"/>
                    </a:p>
                  </a:txBody>
                  <a:tcPr/>
                </a:tc>
                <a:extLst>
                  <a:ext uri="{0D108BD9-81ED-4DB2-BD59-A6C34878D82A}">
                    <a16:rowId xmlns:a16="http://schemas.microsoft.com/office/drawing/2014/main" val="10001"/>
                  </a:ext>
                </a:extLst>
              </a:tr>
            </a:tbl>
          </a:graphicData>
        </a:graphic>
      </p:graphicFrame>
      <p:sp>
        <p:nvSpPr>
          <p:cNvPr id="13" name="Slide Number Placeholder 12"/>
          <p:cNvSpPr>
            <a:spLocks noGrp="1"/>
          </p:cNvSpPr>
          <p:nvPr>
            <p:ph type="sldNum" sz="quarter" idx="12"/>
          </p:nvPr>
        </p:nvSpPr>
        <p:spPr/>
        <p:txBody>
          <a:bodyPr/>
          <a:lstStyle/>
          <a:p>
            <a:fld id="{B6F15528-21DE-4FAA-801E-634DDDAF4B2B}" type="slidenum">
              <a:rPr lang="en-US" smtClean="0"/>
              <a:pPr/>
              <a:t>5</a:t>
            </a:fld>
            <a:endParaRPr lang="en-US"/>
          </a:p>
        </p:txBody>
      </p:sp>
      <p:sp>
        <p:nvSpPr>
          <p:cNvPr id="4" name="TextBox 3">
            <a:extLst>
              <a:ext uri="{FF2B5EF4-FFF2-40B4-BE49-F238E27FC236}">
                <a16:creationId xmlns:a16="http://schemas.microsoft.com/office/drawing/2014/main" id="{3932A195-74D5-C69E-B8A3-2DCA41488308}"/>
              </a:ext>
            </a:extLst>
          </p:cNvPr>
          <p:cNvSpPr txBox="1"/>
          <p:nvPr/>
        </p:nvSpPr>
        <p:spPr>
          <a:xfrm>
            <a:off x="148644" y="5996226"/>
            <a:ext cx="8892480" cy="738664"/>
          </a:xfrm>
          <a:prstGeom prst="rect">
            <a:avLst/>
          </a:prstGeom>
          <a:noFill/>
        </p:spPr>
        <p:txBody>
          <a:bodyPr wrap="square" rtlCol="0">
            <a:spAutoFit/>
          </a:bodyPr>
          <a:lstStyle/>
          <a:p>
            <a:pPr algn="just"/>
            <a:r>
              <a:rPr lang="el-GR" sz="1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l-GR" sz="14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1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Καλό θα είναι στη συγκρότηση της Περιβαλλοντικής Επιτροπής να συμμετέχουν εκπρόσωποι μαθητών/τριών από όλες τις τάξεις και όχι μόνο εκπαιδευτικοί και αυτό γιατί η Π</a:t>
            </a:r>
            <a:r>
              <a:rPr lang="el-GR" sz="1400" i="1" dirty="0">
                <a:solidFill>
                  <a:srgbClr val="000000"/>
                </a:solidFill>
                <a:latin typeface="Calibri" panose="020F0502020204030204" pitchFamily="34" charset="0"/>
                <a:ea typeface="Calibri" panose="020F0502020204030204" pitchFamily="34" charset="0"/>
                <a:cs typeface="Calibri" panose="020F0502020204030204" pitchFamily="34" charset="0"/>
              </a:rPr>
              <a:t>εριβαλλοντική </a:t>
            </a:r>
            <a:r>
              <a:rPr lang="el-GR" sz="1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Επιτροπή εκπαιδεύει τα παιδιά, ανεξάρτητα από την ηλικία, στη συζήτηση και λήψη αποφάσεων</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a:t>
            </a:r>
            <a:endParaRPr lang="en-US" sz="1400" dirty="0"/>
          </a:p>
        </p:txBody>
      </p:sp>
      <p:grpSp>
        <p:nvGrpSpPr>
          <p:cNvPr id="9" name="Ομάδα 8">
            <a:extLst>
              <a:ext uri="{FF2B5EF4-FFF2-40B4-BE49-F238E27FC236}">
                <a16:creationId xmlns:a16="http://schemas.microsoft.com/office/drawing/2014/main" id="{EA2555E4-5338-4479-B261-838608B86E5F}"/>
              </a:ext>
            </a:extLst>
          </p:cNvPr>
          <p:cNvGrpSpPr/>
          <p:nvPr/>
        </p:nvGrpSpPr>
        <p:grpSpPr>
          <a:xfrm>
            <a:off x="650217" y="-838227"/>
            <a:ext cx="8218327" cy="2744317"/>
            <a:chOff x="650217" y="-838227"/>
            <a:chExt cx="8218327" cy="2744317"/>
          </a:xfrm>
        </p:grpSpPr>
        <p:grpSp>
          <p:nvGrpSpPr>
            <p:cNvPr id="10" name="Ομάδα 9">
              <a:extLst>
                <a:ext uri="{FF2B5EF4-FFF2-40B4-BE49-F238E27FC236}">
                  <a16:creationId xmlns:a16="http://schemas.microsoft.com/office/drawing/2014/main" id="{A1ACE158-E043-C2C0-6C07-2E1F439BDED0}"/>
                </a:ext>
              </a:extLst>
            </p:cNvPr>
            <p:cNvGrpSpPr/>
            <p:nvPr/>
          </p:nvGrpSpPr>
          <p:grpSpPr>
            <a:xfrm>
              <a:off x="5148064" y="22408"/>
              <a:ext cx="1973560" cy="1027235"/>
              <a:chOff x="5148064" y="22408"/>
              <a:chExt cx="1973560" cy="1027235"/>
            </a:xfrm>
          </p:grpSpPr>
          <p:pic>
            <p:nvPicPr>
              <p:cNvPr id="15" name="Picture 9" descr="fee-logo">
                <a:extLst>
                  <a:ext uri="{FF2B5EF4-FFF2-40B4-BE49-F238E27FC236}">
                    <a16:creationId xmlns:a16="http://schemas.microsoft.com/office/drawing/2014/main" id="{469025C5-EF13-14CE-FDA4-298027921A45}"/>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6" name="Εικόνα 15"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A673336C-228B-8D7B-7BF8-5F194DC710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1" name="Εικόνα 10"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F6A969A1-CDAF-5FC8-C7A9-A0B9A9A272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4" name="Εικόνα 13"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B53199A3-2606-6B36-F389-37CD69C7C36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A5020-6423-A9A8-CAE6-06B2FA4E66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619659-351E-22B2-1726-7B151AC64DAD}"/>
              </a:ext>
            </a:extLst>
          </p:cNvPr>
          <p:cNvSpPr>
            <a:spLocks noGrp="1"/>
          </p:cNvSpPr>
          <p:nvPr>
            <p:ph type="title"/>
          </p:nvPr>
        </p:nvSpPr>
        <p:spPr>
          <a:xfrm>
            <a:off x="0" y="1295400"/>
            <a:ext cx="9144000" cy="838200"/>
          </a:xfrm>
        </p:spPr>
        <p:txBody>
          <a:bodyPr>
            <a:noAutofit/>
          </a:bodyPr>
          <a:lstStyle/>
          <a:p>
            <a:r>
              <a:rPr lang="el-GR" sz="3000" b="1" dirty="0">
                <a:solidFill>
                  <a:srgbClr val="0070C0"/>
                </a:solidFill>
                <a:latin typeface="Calibri" pitchFamily="34" charset="0"/>
                <a:cs typeface="Calibri" pitchFamily="34" charset="0"/>
              </a:rPr>
              <a:t>Βημα 1 </a:t>
            </a:r>
            <a:r>
              <a:rPr lang="en-US" sz="3000" b="1" dirty="0">
                <a:solidFill>
                  <a:srgbClr val="0070C0"/>
                </a:solidFill>
                <a:latin typeface="Calibri" pitchFamily="34" charset="0"/>
                <a:cs typeface="Calibri" pitchFamily="34" charset="0"/>
              </a:rPr>
              <a:t>: </a:t>
            </a:r>
            <a:r>
              <a:rPr lang="el-GR" sz="3000" b="1" dirty="0">
                <a:solidFill>
                  <a:srgbClr val="0070C0"/>
                </a:solidFill>
                <a:latin typeface="Calibri" pitchFamily="34" charset="0"/>
                <a:cs typeface="Calibri" pitchFamily="34" charset="0"/>
              </a:rPr>
              <a:t>δημιουργια </a:t>
            </a:r>
            <a:r>
              <a:rPr lang="el-GR" sz="3000" b="1" dirty="0" err="1">
                <a:solidFill>
                  <a:srgbClr val="0070C0"/>
                </a:solidFill>
                <a:latin typeface="Calibri" pitchFamily="34" charset="0"/>
                <a:cs typeface="Calibri" pitchFamily="34" charset="0"/>
              </a:rPr>
              <a:t>περιβαλλοντικησ</a:t>
            </a:r>
            <a:r>
              <a:rPr lang="el-GR"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επιτροπησ</a:t>
            </a:r>
            <a:r>
              <a:rPr lang="el-GR" sz="3000" b="1" dirty="0">
                <a:solidFill>
                  <a:srgbClr val="0070C0"/>
                </a:solidFill>
                <a:latin typeface="Calibri" pitchFamily="34" charset="0"/>
                <a:cs typeface="Calibri" pitchFamily="34" charset="0"/>
              </a:rPr>
              <a:t> *</a:t>
            </a:r>
          </a:p>
        </p:txBody>
      </p:sp>
      <p:sp>
        <p:nvSpPr>
          <p:cNvPr id="5" name="Content Placeholder 4">
            <a:extLst>
              <a:ext uri="{FF2B5EF4-FFF2-40B4-BE49-F238E27FC236}">
                <a16:creationId xmlns:a16="http://schemas.microsoft.com/office/drawing/2014/main" id="{E643588B-109B-6FF7-540F-049039F27EAB}"/>
              </a:ext>
            </a:extLst>
          </p:cNvPr>
          <p:cNvSpPr>
            <a:spLocks noGrp="1"/>
          </p:cNvSpPr>
          <p:nvPr>
            <p:ph idx="1"/>
          </p:nvPr>
        </p:nvSpPr>
        <p:spPr>
          <a:xfrm>
            <a:off x="0" y="2286000"/>
            <a:ext cx="8892480" cy="3573066"/>
          </a:xfrm>
        </p:spPr>
        <p:txBody>
          <a:bodyPr>
            <a:normAutofit fontScale="62500" lnSpcReduction="20000"/>
          </a:bodyPr>
          <a:lstStyle/>
          <a:p>
            <a:pPr marL="457200" indent="-457200">
              <a:buClr>
                <a:srgbClr val="00B050"/>
              </a:buClr>
              <a:buSzPct val="80000"/>
              <a:buFont typeface="+mj-lt"/>
              <a:buAutoNum type="arabicPeriod"/>
            </a:pPr>
            <a:r>
              <a:rPr lang="el-GR" sz="2400" dirty="0">
                <a:solidFill>
                  <a:schemeClr val="bg1"/>
                </a:solidFill>
                <a:latin typeface="Calibri" pitchFamily="34" charset="0"/>
                <a:cs typeface="Calibri" pitchFamily="34" charset="0"/>
              </a:rPr>
              <a:t>Οι μαθητές/</a:t>
            </a:r>
            <a:r>
              <a:rPr lang="el-GR" sz="2400" dirty="0" err="1">
                <a:solidFill>
                  <a:schemeClr val="bg1"/>
                </a:solidFill>
                <a:latin typeface="Calibri" pitchFamily="34" charset="0"/>
                <a:cs typeface="Calibri" pitchFamily="34" charset="0"/>
              </a:rPr>
              <a:t>τριες</a:t>
            </a:r>
            <a:r>
              <a:rPr lang="el-GR" sz="2400" dirty="0">
                <a:solidFill>
                  <a:schemeClr val="bg1"/>
                </a:solidFill>
                <a:latin typeface="Calibri" pitchFamily="34" charset="0"/>
                <a:cs typeface="Calibri" pitchFamily="34" charset="0"/>
              </a:rPr>
              <a:t> αποτελούν την κινητήρια δύναμη της Περιβαλλοντικής Επιτροπής; </a:t>
            </a:r>
          </a:p>
          <a:p>
            <a:pPr marL="457200" indent="-457200">
              <a:buClr>
                <a:srgbClr val="00B050"/>
              </a:buClr>
              <a:buSzPct val="80000"/>
              <a:buFont typeface="+mj-lt"/>
              <a:buAutoNum type="arabicPeriod"/>
            </a:pPr>
            <a:r>
              <a:rPr lang="el-GR" sz="2400" dirty="0">
                <a:solidFill>
                  <a:schemeClr val="bg1"/>
                </a:solidFill>
                <a:latin typeface="Calibri" pitchFamily="34" charset="0"/>
                <a:cs typeface="Calibri" pitchFamily="34" charset="0"/>
              </a:rPr>
              <a:t>Αν ναι, σε τι ποσοστό εντοπίζονται μαθητές/</a:t>
            </a:r>
            <a:r>
              <a:rPr lang="el-GR" sz="2400" dirty="0" err="1">
                <a:solidFill>
                  <a:schemeClr val="bg1"/>
                </a:solidFill>
                <a:latin typeface="Calibri" pitchFamily="34" charset="0"/>
                <a:cs typeface="Calibri" pitchFamily="34" charset="0"/>
              </a:rPr>
              <a:t>τριες</a:t>
            </a:r>
            <a:r>
              <a:rPr lang="el-GR" sz="2400" dirty="0">
                <a:solidFill>
                  <a:schemeClr val="bg1"/>
                </a:solidFill>
                <a:latin typeface="Calibri" pitchFamily="34" charset="0"/>
                <a:cs typeface="Calibri" pitchFamily="34" charset="0"/>
              </a:rPr>
              <a:t> στη σύσταση της Οικολογικής Επιτροπής;</a:t>
            </a:r>
          </a:p>
          <a:p>
            <a:pPr marL="457200" indent="-457200">
              <a:buClr>
                <a:srgbClr val="00B050"/>
              </a:buClr>
              <a:buSzPct val="80000"/>
              <a:buFont typeface="+mj-lt"/>
              <a:buAutoNum type="arabicPeriod"/>
            </a:pPr>
            <a:r>
              <a:rPr lang="el-GR" sz="2400" dirty="0">
                <a:solidFill>
                  <a:schemeClr val="bg1"/>
                </a:solidFill>
                <a:latin typeface="Calibri" pitchFamily="34" charset="0"/>
                <a:cs typeface="Calibri" pitchFamily="34" charset="0"/>
              </a:rPr>
              <a:t>Κάθε πότε συνεδριάζει η Περιβαλλοντική Επιτροπή; Σημειώστε τον αριθμό των διαδικασιών για το σχολικό έτος 2024-2025:</a:t>
            </a:r>
          </a:p>
          <a:p>
            <a:pPr marL="457200" indent="-457200">
              <a:buClr>
                <a:srgbClr val="00B050"/>
              </a:buClr>
              <a:buSzPct val="80000"/>
              <a:buFont typeface="+mj-lt"/>
              <a:buAutoNum type="arabicPeriod"/>
            </a:pPr>
            <a:r>
              <a:rPr lang="el-GR" sz="2400" dirty="0">
                <a:solidFill>
                  <a:schemeClr val="bg1"/>
                </a:solidFill>
                <a:latin typeface="Calibri" pitchFamily="34" charset="0"/>
                <a:cs typeface="Calibri" pitchFamily="34" charset="0"/>
              </a:rPr>
              <a:t>Καταγράφονται τα πρακτικά (άτυπη μορφή πρακτικών) των Περιβαλλοντικών Επιτροπών και οι αποφάσεις; Αν ναι, σε τι μορφή; </a:t>
            </a:r>
          </a:p>
          <a:p>
            <a:pPr marL="457200" indent="-457200">
              <a:buClr>
                <a:srgbClr val="00B050"/>
              </a:buClr>
              <a:buSzPct val="80000"/>
              <a:buFont typeface="+mj-lt"/>
              <a:buAutoNum type="arabicPeriod"/>
            </a:pPr>
            <a:r>
              <a:rPr lang="el-GR" sz="2400" dirty="0">
                <a:solidFill>
                  <a:schemeClr val="bg1"/>
                </a:solidFill>
                <a:latin typeface="Calibri" pitchFamily="34" charset="0"/>
                <a:cs typeface="Calibri" pitchFamily="34" charset="0"/>
              </a:rPr>
              <a:t>Υπάρχει αντιπροσώπευση στην Περιβαλλοντική Επιτροπή από γονείς/κηδεμόνες, εκπαιδευτικούς, βοηθητικό προσωπικό; </a:t>
            </a:r>
          </a:p>
          <a:p>
            <a:pPr marL="457200" indent="-457200">
              <a:buClr>
                <a:srgbClr val="00B050"/>
              </a:buClr>
              <a:buSzPct val="80000"/>
              <a:buFont typeface="+mj-lt"/>
              <a:buAutoNum type="arabicPeriod"/>
            </a:pPr>
            <a:r>
              <a:rPr lang="el-GR" sz="2400" dirty="0">
                <a:solidFill>
                  <a:schemeClr val="bg1"/>
                </a:solidFill>
                <a:latin typeface="Calibri" pitchFamily="34" charset="0"/>
                <a:cs typeface="Calibri" pitchFamily="34" charset="0"/>
              </a:rPr>
              <a:t>Προεδρεύουν μαθητές/</a:t>
            </a:r>
            <a:r>
              <a:rPr lang="el-GR" sz="2400" dirty="0" err="1">
                <a:solidFill>
                  <a:schemeClr val="bg1"/>
                </a:solidFill>
                <a:latin typeface="Calibri" pitchFamily="34" charset="0"/>
                <a:cs typeface="Calibri" pitchFamily="34" charset="0"/>
              </a:rPr>
              <a:t>τριες</a:t>
            </a:r>
            <a:r>
              <a:rPr lang="el-GR" sz="2400" dirty="0">
                <a:solidFill>
                  <a:schemeClr val="bg1"/>
                </a:solidFill>
                <a:latin typeface="Calibri" pitchFamily="34" charset="0"/>
                <a:cs typeface="Calibri" pitchFamily="34" charset="0"/>
              </a:rPr>
              <a:t>;</a:t>
            </a:r>
          </a:p>
          <a:p>
            <a:pPr marL="457200" indent="-457200">
              <a:buClr>
                <a:srgbClr val="00B050"/>
              </a:buClr>
              <a:buSzPct val="80000"/>
              <a:buFont typeface="+mj-lt"/>
              <a:buAutoNum type="arabicPeriod"/>
            </a:pPr>
            <a:r>
              <a:rPr lang="el-GR" sz="2400" dirty="0">
                <a:solidFill>
                  <a:schemeClr val="bg1"/>
                </a:solidFill>
                <a:latin typeface="Calibri" pitchFamily="34" charset="0"/>
                <a:cs typeface="Calibri" pitchFamily="34" charset="0"/>
              </a:rPr>
              <a:t>Είναι ορατή η Περιβαλλοντική Επιτροπή στο σχολείο; Εντοπίζεται η Περιβαλλοντική Επιτροπή στον Πίνακα Ανακοινώσεων του σχολείου;</a:t>
            </a:r>
          </a:p>
          <a:p>
            <a:pPr marL="457200" indent="-457200">
              <a:buClr>
                <a:srgbClr val="00B050"/>
              </a:buClr>
              <a:buSzPct val="80000"/>
              <a:buFont typeface="+mj-lt"/>
              <a:buAutoNum type="arabicPeriod"/>
            </a:pPr>
            <a:r>
              <a:rPr lang="el-GR" sz="2400" dirty="0">
                <a:solidFill>
                  <a:schemeClr val="bg1"/>
                </a:solidFill>
                <a:latin typeface="Calibri" pitchFamily="34" charset="0"/>
                <a:cs typeface="Calibri" pitchFamily="34" charset="0"/>
              </a:rPr>
              <a:t>Η Περιβαλλοντική Επιτροπή εκλέγεται από τους μαθητές/</a:t>
            </a:r>
            <a:r>
              <a:rPr lang="el-GR" sz="2400" dirty="0" err="1">
                <a:solidFill>
                  <a:schemeClr val="bg1"/>
                </a:solidFill>
                <a:latin typeface="Calibri" pitchFamily="34" charset="0"/>
                <a:cs typeface="Calibri" pitchFamily="34" charset="0"/>
              </a:rPr>
              <a:t>τριες</a:t>
            </a:r>
            <a:r>
              <a:rPr lang="el-GR" sz="2400" dirty="0">
                <a:solidFill>
                  <a:schemeClr val="bg1"/>
                </a:solidFill>
                <a:latin typeface="Calibri" pitchFamily="34" charset="0"/>
                <a:cs typeface="Calibri" pitchFamily="34" charset="0"/>
              </a:rPr>
              <a:t> ή προτείνεται σε μικρότερα σχολεία (νηπιαγωγεία, παιδικοί σταθμοί); Πως διαμορφώνεται στο σχολείο σας;</a:t>
            </a:r>
            <a:endParaRPr lang="en-US" sz="2400" dirty="0">
              <a:solidFill>
                <a:schemeClr val="bg1"/>
              </a:solidFill>
              <a:latin typeface="Calibri" pitchFamily="34" charset="0"/>
              <a:cs typeface="Calibri" pitchFamily="34" charset="0"/>
            </a:endParaRPr>
          </a:p>
          <a:p>
            <a:pPr fontAlgn="t"/>
            <a:endParaRPr lang="el-GR" sz="2400" dirty="0"/>
          </a:p>
          <a:p>
            <a:pPr marL="0" indent="0" fontAlgn="t">
              <a:buNone/>
            </a:pPr>
            <a:r>
              <a:rPr lang="el-GR" sz="2400" b="1" dirty="0">
                <a:solidFill>
                  <a:srgbClr val="FF0000"/>
                </a:solidFill>
              </a:rPr>
              <a:t>Παρακαλούμε πολύ οι απαντήσεις σας να είναι συνοπτικές και να απαντηθούν με δημιουργία επόμενης διαφάνειας με τη σχετική αρίθμηση. </a:t>
            </a:r>
            <a:endParaRPr lang="el-GR" sz="2400" dirty="0"/>
          </a:p>
          <a:p>
            <a:pPr fontAlgn="t"/>
            <a:endParaRPr lang="el-GR" sz="2400" b="1" dirty="0"/>
          </a:p>
          <a:p>
            <a:pPr fontAlgn="t"/>
            <a:endParaRPr lang="el-GR" sz="2400" dirty="0"/>
          </a:p>
          <a:p>
            <a:pPr fontAlgn="t"/>
            <a:endParaRPr lang="el-GR" sz="2400" dirty="0"/>
          </a:p>
          <a:p>
            <a:pPr fontAlgn="t"/>
            <a:endParaRPr lang="el-GR" sz="2400" dirty="0"/>
          </a:p>
          <a:p>
            <a:endParaRPr lang="el-GR" sz="2400" dirty="0"/>
          </a:p>
          <a:p>
            <a:pPr>
              <a:buNone/>
            </a:pPr>
            <a:endParaRPr lang="el-GR" sz="2400" dirty="0"/>
          </a:p>
        </p:txBody>
      </p:sp>
      <p:sp>
        <p:nvSpPr>
          <p:cNvPr id="13" name="Slide Number Placeholder 12">
            <a:extLst>
              <a:ext uri="{FF2B5EF4-FFF2-40B4-BE49-F238E27FC236}">
                <a16:creationId xmlns:a16="http://schemas.microsoft.com/office/drawing/2014/main" id="{BB1D92FC-BD9D-6F06-04A3-265803145D46}"/>
              </a:ext>
            </a:extLst>
          </p:cNvPr>
          <p:cNvSpPr>
            <a:spLocks noGrp="1"/>
          </p:cNvSpPr>
          <p:nvPr>
            <p:ph type="sldNum" sz="quarter" idx="12"/>
          </p:nvPr>
        </p:nvSpPr>
        <p:spPr/>
        <p:txBody>
          <a:bodyPr/>
          <a:lstStyle/>
          <a:p>
            <a:fld id="{B6F15528-21DE-4FAA-801E-634DDDAF4B2B}" type="slidenum">
              <a:rPr lang="en-US" smtClean="0"/>
              <a:pPr/>
              <a:t>6</a:t>
            </a:fld>
            <a:endParaRPr lang="en-US"/>
          </a:p>
        </p:txBody>
      </p:sp>
      <p:sp>
        <p:nvSpPr>
          <p:cNvPr id="4" name="TextBox 3">
            <a:extLst>
              <a:ext uri="{FF2B5EF4-FFF2-40B4-BE49-F238E27FC236}">
                <a16:creationId xmlns:a16="http://schemas.microsoft.com/office/drawing/2014/main" id="{619F2BEC-42CB-1B99-8EC5-54E96BE9CC4E}"/>
              </a:ext>
            </a:extLst>
          </p:cNvPr>
          <p:cNvSpPr txBox="1"/>
          <p:nvPr/>
        </p:nvSpPr>
        <p:spPr>
          <a:xfrm>
            <a:off x="148644" y="5996226"/>
            <a:ext cx="8892480" cy="738664"/>
          </a:xfrm>
          <a:prstGeom prst="rect">
            <a:avLst/>
          </a:prstGeom>
          <a:noFill/>
        </p:spPr>
        <p:txBody>
          <a:bodyPr wrap="square" rtlCol="0">
            <a:spAutoFit/>
          </a:bodyPr>
          <a:lstStyle/>
          <a:p>
            <a:pPr algn="just"/>
            <a:r>
              <a:rPr lang="el-GR" sz="1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l-GR" sz="14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1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Καλό θα είναι στη συγκρότηση της Περιβαλλοντικής Επιτροπής να συμμετέχουν εκπρόσωποι μαθητών/τριών από όλες τις τάξεις και όχι μόνο εκπαιδευτικοί και αυτό γιατί η Π</a:t>
            </a:r>
            <a:r>
              <a:rPr lang="el-GR" sz="1400" i="1" dirty="0">
                <a:solidFill>
                  <a:srgbClr val="000000"/>
                </a:solidFill>
                <a:latin typeface="Calibri" panose="020F0502020204030204" pitchFamily="34" charset="0"/>
                <a:ea typeface="Calibri" panose="020F0502020204030204" pitchFamily="34" charset="0"/>
                <a:cs typeface="Calibri" panose="020F0502020204030204" pitchFamily="34" charset="0"/>
              </a:rPr>
              <a:t>εριβαλλοντική </a:t>
            </a:r>
            <a:r>
              <a:rPr lang="el-GR" sz="1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Επιτροπή εκπαιδεύει τα παιδιά, ανεξάρτητα από την ηλικία, στη συζήτηση και λήψη αποφάσεων</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a:t>
            </a:r>
            <a:endParaRPr lang="en-US" sz="1400" dirty="0"/>
          </a:p>
        </p:txBody>
      </p:sp>
      <p:grpSp>
        <p:nvGrpSpPr>
          <p:cNvPr id="9" name="Ομάδα 8">
            <a:extLst>
              <a:ext uri="{FF2B5EF4-FFF2-40B4-BE49-F238E27FC236}">
                <a16:creationId xmlns:a16="http://schemas.microsoft.com/office/drawing/2014/main" id="{56CC56BD-2246-B442-5124-E5BE93390BF5}"/>
              </a:ext>
            </a:extLst>
          </p:cNvPr>
          <p:cNvGrpSpPr/>
          <p:nvPr/>
        </p:nvGrpSpPr>
        <p:grpSpPr>
          <a:xfrm>
            <a:off x="650217" y="-838227"/>
            <a:ext cx="8218327" cy="2744317"/>
            <a:chOff x="650217" y="-838227"/>
            <a:chExt cx="8218327" cy="2744317"/>
          </a:xfrm>
        </p:grpSpPr>
        <p:grpSp>
          <p:nvGrpSpPr>
            <p:cNvPr id="10" name="Ομάδα 9">
              <a:extLst>
                <a:ext uri="{FF2B5EF4-FFF2-40B4-BE49-F238E27FC236}">
                  <a16:creationId xmlns:a16="http://schemas.microsoft.com/office/drawing/2014/main" id="{00FCDF5C-08C0-C888-324C-0CD5645BEECC}"/>
                </a:ext>
              </a:extLst>
            </p:cNvPr>
            <p:cNvGrpSpPr/>
            <p:nvPr/>
          </p:nvGrpSpPr>
          <p:grpSpPr>
            <a:xfrm>
              <a:off x="5148064" y="22408"/>
              <a:ext cx="1973560" cy="1027235"/>
              <a:chOff x="5148064" y="22408"/>
              <a:chExt cx="1973560" cy="1027235"/>
            </a:xfrm>
          </p:grpSpPr>
          <p:pic>
            <p:nvPicPr>
              <p:cNvPr id="14" name="Picture 9" descr="fee-logo">
                <a:extLst>
                  <a:ext uri="{FF2B5EF4-FFF2-40B4-BE49-F238E27FC236}">
                    <a16:creationId xmlns:a16="http://schemas.microsoft.com/office/drawing/2014/main" id="{E85D0D76-6C1A-7FAD-168F-CDE799D40B4A}"/>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5" name="Εικόνα 14"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E718474F-727D-8CBC-81E7-4FED0E0D9B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1" name="Εικόνα 10"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CFE6D4C5-B3EF-D2A5-B8BE-EECBFF3C923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2" name="Εικόνα 11"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A077C935-3207-27CF-C3E5-30EF9C60BA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extLst>
      <p:ext uri="{BB962C8B-B14F-4D97-AF65-F5344CB8AC3E}">
        <p14:creationId xmlns:p14="http://schemas.microsoft.com/office/powerpoint/2010/main" val="306983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95400"/>
            <a:ext cx="8686800" cy="1143000"/>
          </a:xfrm>
        </p:spPr>
        <p:txBody>
          <a:bodyPr>
            <a:noAutofit/>
          </a:bodyPr>
          <a:lstStyle/>
          <a:p>
            <a:r>
              <a:rPr lang="el-GR" sz="3000" b="1" dirty="0">
                <a:solidFill>
                  <a:srgbClr val="0070C0"/>
                </a:solidFill>
                <a:latin typeface="Calibri" pitchFamily="34" charset="0"/>
                <a:cs typeface="Calibri" pitchFamily="34" charset="0"/>
              </a:rPr>
              <a:t>Βημα 1 </a:t>
            </a:r>
            <a:r>
              <a:rPr lang="en-US"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Φωτογραφια</a:t>
            </a:r>
            <a:r>
              <a:rPr lang="el-GR"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περιβαλλοντικησ</a:t>
            </a:r>
            <a:r>
              <a:rPr lang="el-GR"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επιτροπησ</a:t>
            </a:r>
            <a:r>
              <a:rPr lang="el-GR" sz="3000" b="1" dirty="0">
                <a:solidFill>
                  <a:srgbClr val="0070C0"/>
                </a:solidFill>
                <a:latin typeface="Calibri" pitchFamily="34" charset="0"/>
                <a:cs typeface="Calibri" pitchFamily="34" charset="0"/>
              </a:rPr>
              <a:t>     </a:t>
            </a:r>
            <a:r>
              <a:rPr lang="el-GR" sz="2400" cap="none" dirty="0">
                <a:solidFill>
                  <a:srgbClr val="0070C0"/>
                </a:solidFill>
                <a:latin typeface="Calibri" pitchFamily="34" charset="0"/>
                <a:cs typeface="Calibri" pitchFamily="34" charset="0"/>
              </a:rPr>
              <a:t>(Εφόσον υπάρχει, επικολλήστε την)</a:t>
            </a:r>
            <a:endParaRPr lang="el-GR" sz="2400" dirty="0">
              <a:solidFill>
                <a:srgbClr val="0070C0"/>
              </a:solidFill>
              <a:latin typeface="Calibri" pitchFamily="34" charset="0"/>
              <a:cs typeface="Calibri" pitchFamily="34" charset="0"/>
            </a:endParaRPr>
          </a:p>
        </p:txBody>
      </p:sp>
      <p:sp>
        <p:nvSpPr>
          <p:cNvPr id="5" name="Content Placeholder 4"/>
          <p:cNvSpPr>
            <a:spLocks noGrp="1"/>
          </p:cNvSpPr>
          <p:nvPr>
            <p:ph idx="1"/>
          </p:nvPr>
        </p:nvSpPr>
        <p:spPr>
          <a:xfrm>
            <a:off x="304800" y="2667000"/>
            <a:ext cx="8686800" cy="3382963"/>
          </a:xfrm>
        </p:spPr>
        <p:txBody>
          <a:bodyPr>
            <a:normAutofit/>
          </a:bodyPr>
          <a:lstStyle/>
          <a:p>
            <a:pPr fontAlgn="t"/>
            <a:endParaRPr lang="el-GR" sz="2400" dirty="0"/>
          </a:p>
          <a:p>
            <a:pPr fontAlgn="t">
              <a:buNone/>
            </a:pPr>
            <a:endParaRPr lang="el-GR" sz="2400" b="1" dirty="0"/>
          </a:p>
          <a:p>
            <a:pPr fontAlgn="t"/>
            <a:endParaRPr lang="el-GR" sz="2400" dirty="0"/>
          </a:p>
          <a:p>
            <a:pPr fontAlgn="t"/>
            <a:endParaRPr lang="el-GR" sz="2400" dirty="0"/>
          </a:p>
          <a:p>
            <a:pPr fontAlgn="t"/>
            <a:endParaRPr lang="el-GR" sz="2400" b="1" dirty="0"/>
          </a:p>
          <a:p>
            <a:pPr fontAlgn="t"/>
            <a:endParaRPr lang="el-GR" sz="2400" dirty="0"/>
          </a:p>
          <a:p>
            <a:pPr fontAlgn="t"/>
            <a:endParaRPr lang="el-GR" sz="2400" dirty="0"/>
          </a:p>
          <a:p>
            <a:pPr fontAlgn="t"/>
            <a:endParaRPr lang="el-GR" sz="2400" dirty="0"/>
          </a:p>
          <a:p>
            <a:endParaRPr lang="el-GR" sz="2400" dirty="0"/>
          </a:p>
          <a:p>
            <a:pPr>
              <a:buNone/>
            </a:pPr>
            <a:endParaRPr lang="el-GR" sz="2400" dirty="0"/>
          </a:p>
        </p:txBody>
      </p:sp>
      <p:sp>
        <p:nvSpPr>
          <p:cNvPr id="13" name="Slide Number Placeholder 12"/>
          <p:cNvSpPr>
            <a:spLocks noGrp="1"/>
          </p:cNvSpPr>
          <p:nvPr>
            <p:ph type="sldNum" sz="quarter" idx="12"/>
          </p:nvPr>
        </p:nvSpPr>
        <p:spPr/>
        <p:txBody>
          <a:bodyPr/>
          <a:lstStyle/>
          <a:p>
            <a:fld id="{B6F15528-21DE-4FAA-801E-634DDDAF4B2B}" type="slidenum">
              <a:rPr lang="en-US" smtClean="0"/>
              <a:pPr/>
              <a:t>7</a:t>
            </a:fld>
            <a:endParaRPr lang="en-US"/>
          </a:p>
        </p:txBody>
      </p:sp>
      <p:grpSp>
        <p:nvGrpSpPr>
          <p:cNvPr id="8" name="Ομάδα 7">
            <a:extLst>
              <a:ext uri="{FF2B5EF4-FFF2-40B4-BE49-F238E27FC236}">
                <a16:creationId xmlns:a16="http://schemas.microsoft.com/office/drawing/2014/main" id="{EE365298-3060-52D5-A749-6808037835C3}"/>
              </a:ext>
            </a:extLst>
          </p:cNvPr>
          <p:cNvGrpSpPr/>
          <p:nvPr/>
        </p:nvGrpSpPr>
        <p:grpSpPr>
          <a:xfrm>
            <a:off x="650217" y="-838227"/>
            <a:ext cx="8218327" cy="2744317"/>
            <a:chOff x="650217" y="-838227"/>
            <a:chExt cx="8218327" cy="2744317"/>
          </a:xfrm>
        </p:grpSpPr>
        <p:grpSp>
          <p:nvGrpSpPr>
            <p:cNvPr id="9" name="Ομάδα 8">
              <a:extLst>
                <a:ext uri="{FF2B5EF4-FFF2-40B4-BE49-F238E27FC236}">
                  <a16:creationId xmlns:a16="http://schemas.microsoft.com/office/drawing/2014/main" id="{B6C607C9-0AB7-1A07-3664-A18288485C73}"/>
                </a:ext>
              </a:extLst>
            </p:cNvPr>
            <p:cNvGrpSpPr/>
            <p:nvPr/>
          </p:nvGrpSpPr>
          <p:grpSpPr>
            <a:xfrm>
              <a:off x="5148064" y="22408"/>
              <a:ext cx="1973560" cy="1027235"/>
              <a:chOff x="5148064" y="22408"/>
              <a:chExt cx="1973560" cy="1027235"/>
            </a:xfrm>
          </p:grpSpPr>
          <p:pic>
            <p:nvPicPr>
              <p:cNvPr id="12" name="Picture 9" descr="fee-logo">
                <a:extLst>
                  <a:ext uri="{FF2B5EF4-FFF2-40B4-BE49-F238E27FC236}">
                    <a16:creationId xmlns:a16="http://schemas.microsoft.com/office/drawing/2014/main" id="{0CD6665A-8EB1-5792-3019-EB91EF8433B6}"/>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4" name="Εικόνα 13"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0E019D58-9DAF-86B3-8D07-36BEA0E16F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0" name="Εικόνα 9"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AC46D6B9-28E8-16E9-1CD6-4EACC2EC0B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1" name="Εικόνα 10"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E83ADB7E-EF69-F7DB-7BB8-F1318A188B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686800" cy="720675"/>
          </a:xfrm>
        </p:spPr>
        <p:txBody>
          <a:bodyPr>
            <a:normAutofit/>
          </a:bodyPr>
          <a:lstStyle/>
          <a:p>
            <a:r>
              <a:rPr lang="el-GR" sz="3000" b="1" dirty="0" err="1">
                <a:solidFill>
                  <a:srgbClr val="0070C0"/>
                </a:solidFill>
                <a:latin typeface="Calibri" pitchFamily="34" charset="0"/>
                <a:cs typeface="Calibri" pitchFamily="34" charset="0"/>
              </a:rPr>
              <a:t>Βημα</a:t>
            </a:r>
            <a:r>
              <a:rPr lang="el-GR" sz="3000" b="1" dirty="0">
                <a:solidFill>
                  <a:srgbClr val="0070C0"/>
                </a:solidFill>
                <a:latin typeface="Calibri" pitchFamily="34" charset="0"/>
                <a:cs typeface="Calibri" pitchFamily="34" charset="0"/>
              </a:rPr>
              <a:t> 2 </a:t>
            </a:r>
            <a:r>
              <a:rPr lang="en-US"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ερευνα</a:t>
            </a:r>
            <a:r>
              <a:rPr lang="el-GR" sz="3000" b="1" dirty="0">
                <a:solidFill>
                  <a:srgbClr val="0070C0"/>
                </a:solidFill>
                <a:latin typeface="Calibri" pitchFamily="34" charset="0"/>
                <a:cs typeface="Calibri" pitchFamily="34" charset="0"/>
              </a:rPr>
              <a:t> στο </a:t>
            </a:r>
            <a:r>
              <a:rPr lang="el-GR" sz="3000" b="1" dirty="0" err="1">
                <a:solidFill>
                  <a:srgbClr val="0070C0"/>
                </a:solidFill>
                <a:latin typeface="Calibri" pitchFamily="34" charset="0"/>
                <a:cs typeface="Calibri" pitchFamily="34" charset="0"/>
              </a:rPr>
              <a:t>σχολειο</a:t>
            </a:r>
            <a:r>
              <a:rPr lang="el-GR" sz="3000" b="1" dirty="0">
                <a:solidFill>
                  <a:srgbClr val="0070C0"/>
                </a:solidFill>
                <a:latin typeface="Calibri" pitchFamily="34" charset="0"/>
                <a:cs typeface="Calibri" pitchFamily="34" charset="0"/>
              </a:rPr>
              <a:t> </a:t>
            </a:r>
            <a:r>
              <a:rPr lang="el-GR" sz="3000" b="1" dirty="0">
                <a:solidFill>
                  <a:srgbClr val="FF0000"/>
                </a:solidFill>
                <a:latin typeface="Calibri" pitchFamily="34" charset="0"/>
                <a:cs typeface="Calibri" pitchFamily="34" charset="0"/>
              </a:rPr>
              <a:t>*</a:t>
            </a:r>
            <a:r>
              <a:rPr lang="el-GR" sz="3000" b="1" dirty="0">
                <a:solidFill>
                  <a:schemeClr val="bg1"/>
                </a:solidFill>
                <a:latin typeface="Calibri" pitchFamily="34" charset="0"/>
                <a:cs typeface="Calibri" pitchFamily="34" charset="0"/>
              </a:rPr>
              <a:t> </a:t>
            </a:r>
          </a:p>
        </p:txBody>
      </p:sp>
      <p:sp>
        <p:nvSpPr>
          <p:cNvPr id="3" name="Content Placeholder 2"/>
          <p:cNvSpPr>
            <a:spLocks noGrp="1"/>
          </p:cNvSpPr>
          <p:nvPr>
            <p:ph idx="1"/>
          </p:nvPr>
        </p:nvSpPr>
        <p:spPr>
          <a:xfrm>
            <a:off x="96224" y="2116585"/>
            <a:ext cx="8686800" cy="3598415"/>
          </a:xfrm>
        </p:spPr>
        <p:txBody>
          <a:bodyPr>
            <a:normAutofit/>
          </a:bodyPr>
          <a:lstStyle/>
          <a:p>
            <a:pPr fontAlgn="t"/>
            <a:r>
              <a:rPr lang="el-GR" sz="2400" dirty="0">
                <a:solidFill>
                  <a:schemeClr val="bg1"/>
                </a:solidFill>
                <a:latin typeface="Calibri" pitchFamily="34" charset="0"/>
                <a:cs typeface="Calibri" pitchFamily="34" charset="0"/>
              </a:rPr>
              <a:t>Έχετε κάνει έρευνα στο σχολείο</a:t>
            </a:r>
            <a:r>
              <a:rPr lang="en-US" sz="2400" dirty="0">
                <a:solidFill>
                  <a:schemeClr val="bg1"/>
                </a:solidFill>
                <a:latin typeface="Calibri" pitchFamily="34" charset="0"/>
                <a:cs typeface="Calibri" pitchFamily="34" charset="0"/>
              </a:rPr>
              <a:t>;</a:t>
            </a:r>
            <a:r>
              <a:rPr lang="el-GR" sz="2400" dirty="0">
                <a:solidFill>
                  <a:schemeClr val="bg1"/>
                </a:solidFill>
                <a:latin typeface="Calibri" pitchFamily="34" charset="0"/>
                <a:cs typeface="Calibri" pitchFamily="34" charset="0"/>
              </a:rPr>
              <a:t> </a:t>
            </a:r>
          </a:p>
          <a:p>
            <a:pPr fontAlgn="t"/>
            <a:endParaRPr lang="el-GR" sz="2400" dirty="0">
              <a:solidFill>
                <a:schemeClr val="bg1"/>
              </a:solidFill>
              <a:latin typeface="Calibri" pitchFamily="34" charset="0"/>
              <a:cs typeface="Calibri" pitchFamily="34" charset="0"/>
            </a:endParaRPr>
          </a:p>
          <a:p>
            <a:pPr fontAlgn="t"/>
            <a:r>
              <a:rPr lang="el-GR" sz="2400" dirty="0">
                <a:solidFill>
                  <a:schemeClr val="bg1"/>
                </a:solidFill>
                <a:latin typeface="Calibri" pitchFamily="34" charset="0"/>
                <a:cs typeface="Calibri" pitchFamily="34" charset="0"/>
              </a:rPr>
              <a:t>Αναφέρετε τα θέματα που ερευνήσατε</a:t>
            </a:r>
            <a:r>
              <a:rPr lang="en-US" sz="2400" dirty="0">
                <a:solidFill>
                  <a:schemeClr val="bg1"/>
                </a:solidFill>
                <a:latin typeface="Calibri" pitchFamily="34" charset="0"/>
                <a:cs typeface="Calibri" pitchFamily="34" charset="0"/>
              </a:rPr>
              <a:t> : </a:t>
            </a:r>
            <a:endParaRPr lang="el-GR" sz="2400" dirty="0">
              <a:solidFill>
                <a:schemeClr val="bg1"/>
              </a:solidFill>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942307768"/>
              </p:ext>
            </p:extLst>
          </p:nvPr>
        </p:nvGraphicFramePr>
        <p:xfrm>
          <a:off x="5220072" y="2116585"/>
          <a:ext cx="2235942" cy="741680"/>
        </p:xfrm>
        <a:graphic>
          <a:graphicData uri="http://schemas.openxmlformats.org/drawingml/2006/table">
            <a:tbl>
              <a:tblPr firstRow="1" bandRow="1">
                <a:tableStyleId>{5C22544A-7EE6-4342-B048-85BDC9FD1C3A}</a:tableStyleId>
              </a:tblPr>
              <a:tblGrid>
                <a:gridCol w="1117971">
                  <a:extLst>
                    <a:ext uri="{9D8B030D-6E8A-4147-A177-3AD203B41FA5}">
                      <a16:colId xmlns:a16="http://schemas.microsoft.com/office/drawing/2014/main" val="20000"/>
                    </a:ext>
                  </a:extLst>
                </a:gridCol>
                <a:gridCol w="1117971">
                  <a:extLst>
                    <a:ext uri="{9D8B030D-6E8A-4147-A177-3AD203B41FA5}">
                      <a16:colId xmlns:a16="http://schemas.microsoft.com/office/drawing/2014/main" val="20001"/>
                    </a:ext>
                  </a:extLst>
                </a:gridCol>
              </a:tblGrid>
              <a:tr h="370840">
                <a:tc>
                  <a:txBody>
                    <a:bodyPr/>
                    <a:lstStyle/>
                    <a:p>
                      <a:r>
                        <a:rPr lang="el-GR" dirty="0">
                          <a:solidFill>
                            <a:schemeClr val="bg1"/>
                          </a:solidFill>
                          <a:effectLst>
                            <a:outerShdw blurRad="38100" dist="38100" dir="2700000" algn="tl">
                              <a:srgbClr val="000000">
                                <a:alpha val="43137"/>
                              </a:srgbClr>
                            </a:outerShdw>
                          </a:effectLst>
                        </a:rPr>
                        <a:t>ΝΑΙ </a:t>
                      </a:r>
                    </a:p>
                  </a:txBody>
                  <a:tcPr/>
                </a:tc>
                <a:tc>
                  <a:txBody>
                    <a:bodyPr/>
                    <a:lstStyle/>
                    <a:p>
                      <a:r>
                        <a:rPr lang="el-GR" dirty="0">
                          <a:solidFill>
                            <a:schemeClr val="bg1"/>
                          </a:solidFill>
                          <a:effectLst>
                            <a:outerShdw blurRad="38100" dist="38100" dir="2700000" algn="tl">
                              <a:srgbClr val="000000">
                                <a:alpha val="43137"/>
                              </a:srgbClr>
                            </a:outerShdw>
                          </a:effectLst>
                        </a:rPr>
                        <a:t>ΟΧΙ</a:t>
                      </a:r>
                    </a:p>
                  </a:txBody>
                  <a:tcPr/>
                </a:tc>
                <a:extLst>
                  <a:ext uri="{0D108BD9-81ED-4DB2-BD59-A6C34878D82A}">
                    <a16:rowId xmlns:a16="http://schemas.microsoft.com/office/drawing/2014/main" val="10000"/>
                  </a:ext>
                </a:extLst>
              </a:tr>
              <a:tr h="370840">
                <a:tc>
                  <a:txBody>
                    <a:bodyPr/>
                    <a:lstStyle/>
                    <a:p>
                      <a:endParaRPr lang="el-GR" dirty="0"/>
                    </a:p>
                  </a:txBody>
                  <a:tcPr/>
                </a:tc>
                <a:tc>
                  <a:txBody>
                    <a:bodyPr/>
                    <a:lstStyle/>
                    <a:p>
                      <a:endParaRPr lang="el-GR" dirty="0"/>
                    </a:p>
                  </a:txBody>
                  <a:tcPr/>
                </a:tc>
                <a:extLst>
                  <a:ext uri="{0D108BD9-81ED-4DB2-BD59-A6C34878D82A}">
                    <a16:rowId xmlns:a16="http://schemas.microsoft.com/office/drawing/2014/main" val="10001"/>
                  </a:ext>
                </a:extLst>
              </a:tr>
            </a:tbl>
          </a:graphicData>
        </a:graphic>
      </p:graphicFrame>
      <p:sp>
        <p:nvSpPr>
          <p:cNvPr id="6" name="TextBox 5">
            <a:extLst>
              <a:ext uri="{FF2B5EF4-FFF2-40B4-BE49-F238E27FC236}">
                <a16:creationId xmlns:a16="http://schemas.microsoft.com/office/drawing/2014/main" id="{FF2548EE-0FF2-EA9B-FF3D-7DA71600BE53}"/>
              </a:ext>
            </a:extLst>
          </p:cNvPr>
          <p:cNvSpPr txBox="1"/>
          <p:nvPr/>
        </p:nvSpPr>
        <p:spPr>
          <a:xfrm>
            <a:off x="148644" y="5996226"/>
            <a:ext cx="8892480" cy="738664"/>
          </a:xfrm>
          <a:prstGeom prst="rect">
            <a:avLst/>
          </a:prstGeom>
          <a:noFill/>
        </p:spPr>
        <p:txBody>
          <a:bodyPr wrap="square" rtlCol="0">
            <a:spAutoFit/>
          </a:bodyPr>
          <a:lstStyle/>
          <a:p>
            <a:pPr algn="just"/>
            <a:r>
              <a:rPr lang="el-GR" sz="1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l-GR" sz="14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1400" i="1" dirty="0">
                <a:solidFill>
                  <a:srgbClr val="000000"/>
                </a:solidFill>
                <a:latin typeface="Calibri" panose="020F0502020204030204" pitchFamily="34" charset="0"/>
                <a:ea typeface="Calibri" panose="020F0502020204030204" pitchFamily="34" charset="0"/>
                <a:cs typeface="Calibri" panose="020F0502020204030204" pitchFamily="34" charset="0"/>
              </a:rPr>
              <a:t>καλό είναι οι μαθητές/</a:t>
            </a:r>
            <a:r>
              <a:rPr lang="el-GR" sz="1400" i="1" dirty="0" err="1">
                <a:solidFill>
                  <a:srgbClr val="000000"/>
                </a:solidFill>
                <a:latin typeface="Calibri" panose="020F0502020204030204" pitchFamily="34" charset="0"/>
                <a:ea typeface="Calibri" panose="020F0502020204030204" pitchFamily="34" charset="0"/>
                <a:cs typeface="Calibri" panose="020F0502020204030204" pitchFamily="34" charset="0"/>
              </a:rPr>
              <a:t>ριες</a:t>
            </a:r>
            <a:r>
              <a:rPr lang="el-GR" sz="1400" i="1" dirty="0">
                <a:solidFill>
                  <a:srgbClr val="000000"/>
                </a:solidFill>
                <a:latin typeface="Calibri" panose="020F0502020204030204" pitchFamily="34" charset="0"/>
                <a:ea typeface="Calibri" panose="020F0502020204030204" pitchFamily="34" charset="0"/>
                <a:cs typeface="Calibri" panose="020F0502020204030204" pitchFamily="34" charset="0"/>
              </a:rPr>
              <a:t> να λαμβάνουν μέρος και στο σχέδιο δράσης, στάδιο που βοηθά την έρευνα και αναγνώριση των πραγματικών προβλημάτων του περιβάλλοντος των μαθητών/</a:t>
            </a:r>
            <a:r>
              <a:rPr lang="el-GR" sz="1400" i="1" dirty="0" err="1">
                <a:solidFill>
                  <a:srgbClr val="000000"/>
                </a:solidFill>
                <a:latin typeface="Calibri" panose="020F0502020204030204" pitchFamily="34" charset="0"/>
                <a:ea typeface="Calibri" panose="020F0502020204030204" pitchFamily="34" charset="0"/>
                <a:cs typeface="Calibri" panose="020F0502020204030204" pitchFamily="34" charset="0"/>
              </a:rPr>
              <a:t>ριών</a:t>
            </a:r>
            <a:r>
              <a:rPr lang="el-GR" sz="1400" i="1" dirty="0">
                <a:solidFill>
                  <a:srgbClr val="000000"/>
                </a:solidFill>
                <a:latin typeface="Calibri" panose="020F0502020204030204" pitchFamily="34" charset="0"/>
                <a:ea typeface="Calibri" panose="020F0502020204030204" pitchFamily="34" charset="0"/>
                <a:cs typeface="Calibri" panose="020F0502020204030204" pitchFamily="34" charset="0"/>
              </a:rPr>
              <a:t>, με αποτέλεσμα το σχέδιο δράσης να απαντά ακριβώς σε τυχόν προβλήματα που καλούνται να διαχειριστούν</a:t>
            </a:r>
            <a:endParaRPr lang="en-US" sz="1400" dirty="0">
              <a:latin typeface="Calibri" panose="020F0502020204030204" pitchFamily="34" charset="0"/>
              <a:ea typeface="Calibri" panose="020F0502020204030204" pitchFamily="34" charset="0"/>
              <a:cs typeface="Calibri" panose="020F0502020204030204" pitchFamily="34" charset="0"/>
            </a:endParaRPr>
          </a:p>
        </p:txBody>
      </p:sp>
      <p:grpSp>
        <p:nvGrpSpPr>
          <p:cNvPr id="11" name="Ομάδα 10">
            <a:extLst>
              <a:ext uri="{FF2B5EF4-FFF2-40B4-BE49-F238E27FC236}">
                <a16:creationId xmlns:a16="http://schemas.microsoft.com/office/drawing/2014/main" id="{470C1D42-B581-7511-D9FD-1DCE1E66B8FB}"/>
              </a:ext>
            </a:extLst>
          </p:cNvPr>
          <p:cNvGrpSpPr/>
          <p:nvPr/>
        </p:nvGrpSpPr>
        <p:grpSpPr>
          <a:xfrm>
            <a:off x="650217" y="-838227"/>
            <a:ext cx="8218327" cy="2744317"/>
            <a:chOff x="650217" y="-838227"/>
            <a:chExt cx="8218327" cy="2744317"/>
          </a:xfrm>
        </p:grpSpPr>
        <p:grpSp>
          <p:nvGrpSpPr>
            <p:cNvPr id="12" name="Ομάδα 11">
              <a:extLst>
                <a:ext uri="{FF2B5EF4-FFF2-40B4-BE49-F238E27FC236}">
                  <a16:creationId xmlns:a16="http://schemas.microsoft.com/office/drawing/2014/main" id="{562A4996-2826-0680-87C4-BB05DC25CCDA}"/>
                </a:ext>
              </a:extLst>
            </p:cNvPr>
            <p:cNvGrpSpPr/>
            <p:nvPr/>
          </p:nvGrpSpPr>
          <p:grpSpPr>
            <a:xfrm>
              <a:off x="5148064" y="22408"/>
              <a:ext cx="1973560" cy="1027235"/>
              <a:chOff x="5148064" y="22408"/>
              <a:chExt cx="1973560" cy="1027235"/>
            </a:xfrm>
          </p:grpSpPr>
          <p:pic>
            <p:nvPicPr>
              <p:cNvPr id="15" name="Picture 9" descr="fee-logo">
                <a:extLst>
                  <a:ext uri="{FF2B5EF4-FFF2-40B4-BE49-F238E27FC236}">
                    <a16:creationId xmlns:a16="http://schemas.microsoft.com/office/drawing/2014/main" id="{881DC336-1ED7-4AE4-5F50-FABC5EA6E087}"/>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6" name="Εικόνα 15"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CB797839-5EAE-CED3-8347-393D380FA1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3" name="Εικόνα 12"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89A842EE-39E1-74A4-3C17-106419201F4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4" name="Εικόνα 13"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DE00D057-ECE2-78B8-192A-10069CF727C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8DCC71-8B3D-53E6-AA7B-FF962689C9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9460A6-C803-8383-CFDB-5F6B2BFE41FF}"/>
              </a:ext>
            </a:extLst>
          </p:cNvPr>
          <p:cNvSpPr>
            <a:spLocks noGrp="1"/>
          </p:cNvSpPr>
          <p:nvPr>
            <p:ph type="title"/>
          </p:nvPr>
        </p:nvSpPr>
        <p:spPr>
          <a:xfrm>
            <a:off x="228600" y="1143000"/>
            <a:ext cx="8686800" cy="720675"/>
          </a:xfrm>
        </p:spPr>
        <p:txBody>
          <a:bodyPr>
            <a:normAutofit/>
          </a:bodyPr>
          <a:lstStyle/>
          <a:p>
            <a:r>
              <a:rPr lang="el-GR" sz="3000" b="1" dirty="0" err="1">
                <a:solidFill>
                  <a:srgbClr val="0070C0"/>
                </a:solidFill>
                <a:latin typeface="Calibri" pitchFamily="34" charset="0"/>
                <a:cs typeface="Calibri" pitchFamily="34" charset="0"/>
              </a:rPr>
              <a:t>Βημα</a:t>
            </a:r>
            <a:r>
              <a:rPr lang="el-GR" sz="3000" b="1" dirty="0">
                <a:solidFill>
                  <a:srgbClr val="0070C0"/>
                </a:solidFill>
                <a:latin typeface="Calibri" pitchFamily="34" charset="0"/>
                <a:cs typeface="Calibri" pitchFamily="34" charset="0"/>
              </a:rPr>
              <a:t> 2 </a:t>
            </a:r>
            <a:r>
              <a:rPr lang="en-US" sz="3000" b="1" dirty="0">
                <a:solidFill>
                  <a:srgbClr val="0070C0"/>
                </a:solidFill>
                <a:latin typeface="Calibri" pitchFamily="34" charset="0"/>
                <a:cs typeface="Calibri" pitchFamily="34" charset="0"/>
              </a:rPr>
              <a:t>: </a:t>
            </a:r>
            <a:r>
              <a:rPr lang="el-GR" sz="3000" b="1" dirty="0" err="1">
                <a:solidFill>
                  <a:srgbClr val="0070C0"/>
                </a:solidFill>
                <a:latin typeface="Calibri" pitchFamily="34" charset="0"/>
                <a:cs typeface="Calibri" pitchFamily="34" charset="0"/>
              </a:rPr>
              <a:t>ερευνα</a:t>
            </a:r>
            <a:r>
              <a:rPr lang="el-GR" sz="3000" b="1" dirty="0">
                <a:solidFill>
                  <a:srgbClr val="0070C0"/>
                </a:solidFill>
                <a:latin typeface="Calibri" pitchFamily="34" charset="0"/>
                <a:cs typeface="Calibri" pitchFamily="34" charset="0"/>
              </a:rPr>
              <a:t> στο </a:t>
            </a:r>
            <a:r>
              <a:rPr lang="el-GR" sz="3000" b="1" dirty="0" err="1">
                <a:solidFill>
                  <a:srgbClr val="0070C0"/>
                </a:solidFill>
                <a:latin typeface="Calibri" pitchFamily="34" charset="0"/>
                <a:cs typeface="Calibri" pitchFamily="34" charset="0"/>
              </a:rPr>
              <a:t>σχολειο</a:t>
            </a:r>
            <a:r>
              <a:rPr lang="el-GR" sz="3000" b="1" dirty="0">
                <a:solidFill>
                  <a:srgbClr val="0070C0"/>
                </a:solidFill>
                <a:latin typeface="Calibri" pitchFamily="34" charset="0"/>
                <a:cs typeface="Calibri" pitchFamily="34" charset="0"/>
              </a:rPr>
              <a:t> </a:t>
            </a:r>
            <a:r>
              <a:rPr lang="el-GR" sz="3000" b="1" dirty="0">
                <a:solidFill>
                  <a:srgbClr val="FF0000"/>
                </a:solidFill>
                <a:latin typeface="Calibri" pitchFamily="34" charset="0"/>
                <a:cs typeface="Calibri" pitchFamily="34" charset="0"/>
              </a:rPr>
              <a:t>*</a:t>
            </a:r>
            <a:r>
              <a:rPr lang="el-GR" sz="3000" b="1" dirty="0">
                <a:solidFill>
                  <a:schemeClr val="bg1"/>
                </a:solidFill>
                <a:latin typeface="Calibri" pitchFamily="34" charset="0"/>
                <a:cs typeface="Calibri" pitchFamily="34" charset="0"/>
              </a:rPr>
              <a:t> </a:t>
            </a:r>
          </a:p>
        </p:txBody>
      </p:sp>
      <p:sp>
        <p:nvSpPr>
          <p:cNvPr id="3" name="Content Placeholder 2">
            <a:extLst>
              <a:ext uri="{FF2B5EF4-FFF2-40B4-BE49-F238E27FC236}">
                <a16:creationId xmlns:a16="http://schemas.microsoft.com/office/drawing/2014/main" id="{6006DAF0-DDBC-FFA6-52CD-1E7A15994D87}"/>
              </a:ext>
            </a:extLst>
          </p:cNvPr>
          <p:cNvSpPr>
            <a:spLocks noGrp="1"/>
          </p:cNvSpPr>
          <p:nvPr>
            <p:ph idx="1"/>
          </p:nvPr>
        </p:nvSpPr>
        <p:spPr>
          <a:xfrm>
            <a:off x="96224" y="2116585"/>
            <a:ext cx="8686800" cy="3598415"/>
          </a:xfrm>
        </p:spPr>
        <p:txBody>
          <a:bodyPr>
            <a:normAutofit/>
          </a:bodyPr>
          <a:lstStyle/>
          <a:p>
            <a:pPr fontAlgn="t"/>
            <a:endParaRPr lang="el-GR" sz="2400" dirty="0">
              <a:solidFill>
                <a:schemeClr val="bg1"/>
              </a:solidFill>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p:txBody>
      </p:sp>
      <p:sp>
        <p:nvSpPr>
          <p:cNvPr id="4" name="Slide Number Placeholder 3">
            <a:extLst>
              <a:ext uri="{FF2B5EF4-FFF2-40B4-BE49-F238E27FC236}">
                <a16:creationId xmlns:a16="http://schemas.microsoft.com/office/drawing/2014/main" id="{716B0262-0B8C-E5E8-4A1D-F7456AFBFE6A}"/>
              </a:ext>
            </a:extLst>
          </p:cNvPr>
          <p:cNvSpPr>
            <a:spLocks noGrp="1"/>
          </p:cNvSpPr>
          <p:nvPr>
            <p:ph type="sldNum" sz="quarter" idx="12"/>
          </p:nvPr>
        </p:nvSpPr>
        <p:spPr/>
        <p:txBody>
          <a:bodyPr/>
          <a:lstStyle/>
          <a:p>
            <a:fld id="{B6F15528-21DE-4FAA-801E-634DDDAF4B2B}" type="slidenum">
              <a:rPr lang="en-US" smtClean="0"/>
              <a:pPr/>
              <a:t>9</a:t>
            </a:fld>
            <a:endParaRPr lang="en-US"/>
          </a:p>
        </p:txBody>
      </p:sp>
      <p:sp>
        <p:nvSpPr>
          <p:cNvPr id="6" name="TextBox 5">
            <a:extLst>
              <a:ext uri="{FF2B5EF4-FFF2-40B4-BE49-F238E27FC236}">
                <a16:creationId xmlns:a16="http://schemas.microsoft.com/office/drawing/2014/main" id="{DC28A7E1-21F0-BB68-EA3F-56DF9A334608}"/>
              </a:ext>
            </a:extLst>
          </p:cNvPr>
          <p:cNvSpPr txBox="1"/>
          <p:nvPr/>
        </p:nvSpPr>
        <p:spPr>
          <a:xfrm>
            <a:off x="148644" y="5996226"/>
            <a:ext cx="8892480" cy="738664"/>
          </a:xfrm>
          <a:prstGeom prst="rect">
            <a:avLst/>
          </a:prstGeom>
          <a:noFill/>
        </p:spPr>
        <p:txBody>
          <a:bodyPr wrap="square" rtlCol="0">
            <a:spAutoFit/>
          </a:bodyPr>
          <a:lstStyle/>
          <a:p>
            <a:pPr algn="just"/>
            <a:r>
              <a:rPr lang="el-GR" sz="14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r>
              <a:rPr lang="el-GR" sz="1400" b="1"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l-GR" sz="1400" i="1" dirty="0">
                <a:solidFill>
                  <a:srgbClr val="000000"/>
                </a:solidFill>
                <a:latin typeface="Calibri" panose="020F0502020204030204" pitchFamily="34" charset="0"/>
                <a:ea typeface="Calibri" panose="020F0502020204030204" pitchFamily="34" charset="0"/>
                <a:cs typeface="Calibri" panose="020F0502020204030204" pitchFamily="34" charset="0"/>
              </a:rPr>
              <a:t>καλό είναι οι μαθητές/</a:t>
            </a:r>
            <a:r>
              <a:rPr lang="el-GR" sz="1400" i="1" dirty="0" err="1">
                <a:solidFill>
                  <a:srgbClr val="000000"/>
                </a:solidFill>
                <a:latin typeface="Calibri" panose="020F0502020204030204" pitchFamily="34" charset="0"/>
                <a:ea typeface="Calibri" panose="020F0502020204030204" pitchFamily="34" charset="0"/>
                <a:cs typeface="Calibri" panose="020F0502020204030204" pitchFamily="34" charset="0"/>
              </a:rPr>
              <a:t>ριες</a:t>
            </a:r>
            <a:r>
              <a:rPr lang="el-GR" sz="1400" i="1" dirty="0">
                <a:solidFill>
                  <a:srgbClr val="000000"/>
                </a:solidFill>
                <a:latin typeface="Calibri" panose="020F0502020204030204" pitchFamily="34" charset="0"/>
                <a:ea typeface="Calibri" panose="020F0502020204030204" pitchFamily="34" charset="0"/>
                <a:cs typeface="Calibri" panose="020F0502020204030204" pitchFamily="34" charset="0"/>
              </a:rPr>
              <a:t> να λαμβάνουν μέρος και στο σχέδιο δράσης, στάδιο που βοηθά την έρευνα και αναγνώριση των πραγματικών προβλημάτων του περιβάλλοντος των μαθητών/</a:t>
            </a:r>
            <a:r>
              <a:rPr lang="el-GR" sz="1400" i="1" dirty="0" err="1">
                <a:solidFill>
                  <a:srgbClr val="000000"/>
                </a:solidFill>
                <a:latin typeface="Calibri" panose="020F0502020204030204" pitchFamily="34" charset="0"/>
                <a:ea typeface="Calibri" panose="020F0502020204030204" pitchFamily="34" charset="0"/>
                <a:cs typeface="Calibri" panose="020F0502020204030204" pitchFamily="34" charset="0"/>
              </a:rPr>
              <a:t>ριών</a:t>
            </a:r>
            <a:r>
              <a:rPr lang="el-GR" sz="1400" i="1" dirty="0">
                <a:solidFill>
                  <a:srgbClr val="000000"/>
                </a:solidFill>
                <a:latin typeface="Calibri" panose="020F0502020204030204" pitchFamily="34" charset="0"/>
                <a:ea typeface="Calibri" panose="020F0502020204030204" pitchFamily="34" charset="0"/>
                <a:cs typeface="Calibri" panose="020F0502020204030204" pitchFamily="34" charset="0"/>
              </a:rPr>
              <a:t>, με αποτέλεσμα το σχέδιο δράσης να απαντά ακριβώς σε τυχόν προβλήματα που καλούνται να διαχειριστούν</a:t>
            </a:r>
            <a:endParaRPr lang="en-US" sz="1400" dirty="0">
              <a:latin typeface="Calibri" panose="020F0502020204030204" pitchFamily="34" charset="0"/>
              <a:ea typeface="Calibri" panose="020F0502020204030204" pitchFamily="34" charset="0"/>
              <a:cs typeface="Calibri" panose="020F0502020204030204" pitchFamily="34" charset="0"/>
            </a:endParaRPr>
          </a:p>
        </p:txBody>
      </p:sp>
      <p:sp>
        <p:nvSpPr>
          <p:cNvPr id="13" name="Content Placeholder 2">
            <a:extLst>
              <a:ext uri="{FF2B5EF4-FFF2-40B4-BE49-F238E27FC236}">
                <a16:creationId xmlns:a16="http://schemas.microsoft.com/office/drawing/2014/main" id="{CE02123E-0E68-FB3D-08AB-29C3369D438F}"/>
              </a:ext>
            </a:extLst>
          </p:cNvPr>
          <p:cNvSpPr txBox="1">
            <a:spLocks/>
          </p:cNvSpPr>
          <p:nvPr/>
        </p:nvSpPr>
        <p:spPr>
          <a:xfrm>
            <a:off x="248624" y="2268985"/>
            <a:ext cx="8686800" cy="3598415"/>
          </a:xfrm>
          <a:prstGeom prst="rect">
            <a:avLst/>
          </a:prstGeom>
        </p:spPr>
        <p:txBody>
          <a:bodyPr vert="horz">
            <a:normAutofit lnSpcReduction="10000"/>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fontAlgn="t"/>
            <a:r>
              <a:rPr lang="el-GR" sz="2400" dirty="0">
                <a:solidFill>
                  <a:schemeClr val="bg1"/>
                </a:solidFill>
                <a:latin typeface="Calibri" pitchFamily="34" charset="0"/>
                <a:cs typeface="Calibri" pitchFamily="34" charset="0"/>
              </a:rPr>
              <a:t>Η Περιβαλλοντική Επιτροπή αποφασίζει και πραγματοποιεί η ίδια την έρευνα πεδίου στο σχολείο;</a:t>
            </a:r>
          </a:p>
          <a:p>
            <a:pPr fontAlgn="t"/>
            <a:endParaRPr lang="el-GR" sz="2400" dirty="0">
              <a:solidFill>
                <a:schemeClr val="bg1"/>
              </a:solidFill>
              <a:latin typeface="Calibri" pitchFamily="34" charset="0"/>
              <a:cs typeface="Calibri" pitchFamily="34" charset="0"/>
            </a:endParaRPr>
          </a:p>
          <a:p>
            <a:pPr fontAlgn="t"/>
            <a:r>
              <a:rPr lang="el-GR" sz="2400" dirty="0">
                <a:solidFill>
                  <a:schemeClr val="bg1"/>
                </a:solidFill>
                <a:latin typeface="Calibri" pitchFamily="34" charset="0"/>
                <a:cs typeface="Calibri" pitchFamily="34" charset="0"/>
              </a:rPr>
              <a:t>Υπάρχει ένα αντίγραφο της Έρευνας της Περιβαλλοντικής Επιτροπής αναρτημένο στον πίνακα ανακοινώσεων του σχολείου;</a:t>
            </a:r>
          </a:p>
          <a:p>
            <a:pPr fontAlgn="t"/>
            <a:endParaRPr lang="el-GR" sz="2400" dirty="0">
              <a:solidFill>
                <a:schemeClr val="bg1"/>
              </a:solidFill>
              <a:latin typeface="Calibri" pitchFamily="34" charset="0"/>
              <a:cs typeface="Calibri" pitchFamily="34" charset="0"/>
            </a:endParaRPr>
          </a:p>
          <a:p>
            <a:pPr marL="0" indent="0" fontAlgn="t">
              <a:buNone/>
            </a:pPr>
            <a:r>
              <a:rPr lang="el-GR" sz="2400" b="1" dirty="0">
                <a:solidFill>
                  <a:srgbClr val="FF0000"/>
                </a:solidFill>
              </a:rPr>
              <a:t>Παρακαλούμε πολύ οι απαντήσεις σας να είναι συνοπτικές και να απαντηθούν με δημιουργία επόμενης διαφάνειας με τη σχετική αρίθμηση. </a:t>
            </a:r>
            <a:endParaRPr lang="el-GR" sz="2400" dirty="0"/>
          </a:p>
          <a:p>
            <a:pPr fontAlgn="t"/>
            <a:endParaRPr lang="el-GR" sz="2400" dirty="0">
              <a:latin typeface="Calibri" pitchFamily="34" charset="0"/>
              <a:cs typeface="Calibri" pitchFamily="34" charset="0"/>
            </a:endParaRPr>
          </a:p>
          <a:p>
            <a:pPr fontAlgn="t"/>
            <a:endParaRPr lang="el-GR" sz="2400" dirty="0">
              <a:solidFill>
                <a:schemeClr val="bg1"/>
              </a:solidFill>
              <a:latin typeface="Calibri" pitchFamily="34" charset="0"/>
              <a:cs typeface="Calibri" pitchFamily="34" charset="0"/>
            </a:endParaRPr>
          </a:p>
        </p:txBody>
      </p:sp>
      <p:grpSp>
        <p:nvGrpSpPr>
          <p:cNvPr id="5" name="Ομάδα 4">
            <a:extLst>
              <a:ext uri="{FF2B5EF4-FFF2-40B4-BE49-F238E27FC236}">
                <a16:creationId xmlns:a16="http://schemas.microsoft.com/office/drawing/2014/main" id="{6EEC1254-D31F-FBD1-E751-260279F50401}"/>
              </a:ext>
            </a:extLst>
          </p:cNvPr>
          <p:cNvGrpSpPr/>
          <p:nvPr/>
        </p:nvGrpSpPr>
        <p:grpSpPr>
          <a:xfrm>
            <a:off x="650217" y="-838227"/>
            <a:ext cx="8218327" cy="2744317"/>
            <a:chOff x="650217" y="-838227"/>
            <a:chExt cx="8218327" cy="2744317"/>
          </a:xfrm>
        </p:grpSpPr>
        <p:grpSp>
          <p:nvGrpSpPr>
            <p:cNvPr id="11" name="Ομάδα 10">
              <a:extLst>
                <a:ext uri="{FF2B5EF4-FFF2-40B4-BE49-F238E27FC236}">
                  <a16:creationId xmlns:a16="http://schemas.microsoft.com/office/drawing/2014/main" id="{6BF6D1F4-3B33-4275-34B2-06DAF9B6CCF9}"/>
                </a:ext>
              </a:extLst>
            </p:cNvPr>
            <p:cNvGrpSpPr/>
            <p:nvPr/>
          </p:nvGrpSpPr>
          <p:grpSpPr>
            <a:xfrm>
              <a:off x="5148064" y="22408"/>
              <a:ext cx="1973560" cy="1027235"/>
              <a:chOff x="5148064" y="22408"/>
              <a:chExt cx="1973560" cy="1027235"/>
            </a:xfrm>
          </p:grpSpPr>
          <p:pic>
            <p:nvPicPr>
              <p:cNvPr id="15" name="Picture 9" descr="fee-logo">
                <a:extLst>
                  <a:ext uri="{FF2B5EF4-FFF2-40B4-BE49-F238E27FC236}">
                    <a16:creationId xmlns:a16="http://schemas.microsoft.com/office/drawing/2014/main" id="{1EDCC373-F858-660E-B83E-B74718391400}"/>
                  </a:ext>
                </a:extLst>
              </p:cNvPr>
              <p:cNvPicPr>
                <a:picLocks noChangeAspect="1" noChangeArrowheads="1"/>
              </p:cNvPicPr>
              <p:nvPr/>
            </p:nvPicPr>
            <p:blipFill>
              <a:blip r:embed="rId2" cstate="print"/>
              <a:srcRect/>
              <a:stretch>
                <a:fillRect/>
              </a:stretch>
            </p:blipFill>
            <p:spPr bwMode="auto">
              <a:xfrm>
                <a:off x="6588224" y="50538"/>
                <a:ext cx="533400" cy="966788"/>
              </a:xfrm>
              <a:prstGeom prst="rect">
                <a:avLst/>
              </a:prstGeom>
              <a:noFill/>
              <a:ln w="9525">
                <a:noFill/>
                <a:miter lim="800000"/>
                <a:headEnd/>
                <a:tailEnd/>
              </a:ln>
            </p:spPr>
          </p:pic>
          <p:pic>
            <p:nvPicPr>
              <p:cNvPr id="16" name="Εικόνα 15" descr="Εικόνα που περιέχει γραφικά, γραφιστική, σχεδίαση, αφίσα&#10;&#10;Περιγραφή που δημιουργήθηκε αυτόματα">
                <a:extLst>
                  <a:ext uri="{FF2B5EF4-FFF2-40B4-BE49-F238E27FC236}">
                    <a16:creationId xmlns:a16="http://schemas.microsoft.com/office/drawing/2014/main" id="{A6EEA315-2639-170D-BD13-2C292DF9E0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8064" y="22408"/>
                <a:ext cx="780699" cy="1027235"/>
              </a:xfrm>
              <a:prstGeom prst="rect">
                <a:avLst/>
              </a:prstGeom>
            </p:spPr>
          </p:pic>
        </p:grpSp>
        <p:pic>
          <p:nvPicPr>
            <p:cNvPr id="12" name="Εικόνα 11" descr="Εικόνα που περιέχει κείμενο, γραφικά, γραμματοσειρά, γραφιστική&#10;&#10;Το περιεχόμενο που δημιουργείται από τεχνολογία AI ενδέχεται να είναι εσφαλμένο.">
              <a:extLst>
                <a:ext uri="{FF2B5EF4-FFF2-40B4-BE49-F238E27FC236}">
                  <a16:creationId xmlns:a16="http://schemas.microsoft.com/office/drawing/2014/main" id="{3E329A50-7C5B-ABCA-6987-20066A8697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1751" y="67368"/>
              <a:ext cx="1426793" cy="793259"/>
            </a:xfrm>
            <a:prstGeom prst="rect">
              <a:avLst/>
            </a:prstGeom>
          </p:spPr>
        </p:pic>
        <p:pic>
          <p:nvPicPr>
            <p:cNvPr id="14" name="Εικόνα 13" descr="Εικόνα που περιέχει γραφιστική, γραφικά, πράσινο, λογότυπο&#10;&#10;Το περιεχόμενο που δημιουργείται από τεχνολογία AI ενδέχεται να είναι εσφαλμένο.">
              <a:extLst>
                <a:ext uri="{FF2B5EF4-FFF2-40B4-BE49-F238E27FC236}">
                  <a16:creationId xmlns:a16="http://schemas.microsoft.com/office/drawing/2014/main" id="{90F09BF9-080E-7A66-8AAA-D2D69DAA039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217" y="-838227"/>
              <a:ext cx="2744317" cy="2744317"/>
            </a:xfrm>
            <a:prstGeom prst="rect">
              <a:avLst/>
            </a:prstGeom>
          </p:spPr>
        </p:pic>
      </p:grpSp>
    </p:spTree>
    <p:extLst>
      <p:ext uri="{BB962C8B-B14F-4D97-AF65-F5344CB8AC3E}">
        <p14:creationId xmlns:p14="http://schemas.microsoft.com/office/powerpoint/2010/main" val="6518072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5794</TotalTime>
  <Words>1454</Words>
  <Application>Microsoft Office PowerPoint</Application>
  <PresentationFormat>Προβολή στην οθόνη (4:3)</PresentationFormat>
  <Paragraphs>214</Paragraphs>
  <Slides>27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Calibri</vt:lpstr>
      <vt:lpstr>Franklin Gothic Book</vt:lpstr>
      <vt:lpstr>Franklin Gothic Medium</vt:lpstr>
      <vt:lpstr>Wingdings 2</vt:lpstr>
      <vt:lpstr>Trek</vt:lpstr>
      <vt:lpstr>Παρουσίαση του PowerPoint</vt:lpstr>
      <vt:lpstr>Στοιχεια Σχολειου</vt:lpstr>
      <vt:lpstr>Στοιχεια εκπαιδευτικων</vt:lpstr>
      <vt:lpstr>Στοιχεια εκπαιδευτικων</vt:lpstr>
      <vt:lpstr>Βημα 1 : δημιουργια περιβαλλοντικησ επιτροπησ *</vt:lpstr>
      <vt:lpstr>Βημα 1 : δημιουργια περιβαλλοντικησ επιτροπησ *</vt:lpstr>
      <vt:lpstr>Βημα 1 : Φωτογραφια περιβαλλοντικησ επιτροπησ     (Εφόσον υπάρχει, επικολλήστε την)</vt:lpstr>
      <vt:lpstr>Βημα 2 : ερευνα στο σχολειο * </vt:lpstr>
      <vt:lpstr>Βημα 2 : ερευνα στο σχολειο * </vt:lpstr>
      <vt:lpstr>Βημα 2 : ερευνα στο σχολειο (φωτογραφικο υλικο) (Εφόσον υπάρχει, επικολλήστε το)</vt:lpstr>
      <vt:lpstr>Βημα 3 : σχεδιο δρασησ</vt:lpstr>
      <vt:lpstr>Παρουσίαση του PowerPoint</vt:lpstr>
      <vt:lpstr>Διευκρινιση ορων : Δραστηριοτητα - δραση</vt:lpstr>
      <vt:lpstr>Βημα 4 : εφαρμογη σχεδιου δρασησ (φωτογραφικο υλικο - 2 διαφανειεσ)</vt:lpstr>
      <vt:lpstr>Βημα 4 : εφαρμογη σχεδιου δρασησ</vt:lpstr>
      <vt:lpstr>Βημα 5 : συνδεση με το αναλυτικο προγραμμα</vt:lpstr>
      <vt:lpstr>ΣΥνδεση με τα ΕργαστΗρια ΔεξιοτΗτων </vt:lpstr>
      <vt:lpstr>Βημα 6 : ενημερωση/εμπλοκη σχολικησ κοινοτητασ</vt:lpstr>
      <vt:lpstr>Βημα 6 ενημερωση – διαχυση αποτελεσματων</vt:lpstr>
      <vt:lpstr>Βημα 6 ενημερωση – διαχυση αποτελεσματων (φωτογραφικο υλικο - 2 διαφανειεσ)</vt:lpstr>
      <vt:lpstr>Βημα 7 : Δημιουργια οικοκωδικα</vt:lpstr>
      <vt:lpstr>Βημα 7 : Δημιουργια οικοκωδικα (Φωτογραφικό υλικό του οικοκώδικα)</vt:lpstr>
      <vt:lpstr>Συνεργασια με δημο / φορεισ (φωτογραφικο υλικο)</vt:lpstr>
      <vt:lpstr>Συνεργασια με δημο / φορεισ (φωτογραφικο υλικο)</vt:lpstr>
      <vt:lpstr>Συνεργασια με αλλα σχολεια (φωτογραφικο υλικο)</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Varvara</dc:creator>
  <cp:lastModifiedBy>Christina Theodorika</cp:lastModifiedBy>
  <cp:revision>144</cp:revision>
  <dcterms:created xsi:type="dcterms:W3CDTF">2006-08-16T00:00:00Z</dcterms:created>
  <dcterms:modified xsi:type="dcterms:W3CDTF">2025-05-28T09:10:07Z</dcterms:modified>
</cp:coreProperties>
</file>